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 id="2147483653" r:id="rId6"/>
  </p:sldMasterIdLst>
  <p:notesMasterIdLst>
    <p:notesMasterId r:id="rId39"/>
  </p:notesMasterIdLst>
  <p:sldIdLst>
    <p:sldId id="339" r:id="rId7"/>
    <p:sldId id="258" r:id="rId8"/>
    <p:sldId id="262" r:id="rId9"/>
    <p:sldId id="727" r:id="rId10"/>
    <p:sldId id="728" r:id="rId11"/>
    <p:sldId id="729" r:id="rId12"/>
    <p:sldId id="731" r:id="rId13"/>
    <p:sldId id="750" r:id="rId14"/>
    <p:sldId id="726" r:id="rId15"/>
    <p:sldId id="732" r:id="rId16"/>
    <p:sldId id="730" r:id="rId17"/>
    <p:sldId id="733" r:id="rId18"/>
    <p:sldId id="740" r:id="rId19"/>
    <p:sldId id="748" r:id="rId20"/>
    <p:sldId id="738" r:id="rId21"/>
    <p:sldId id="751" r:id="rId22"/>
    <p:sldId id="735" r:id="rId23"/>
    <p:sldId id="744" r:id="rId24"/>
    <p:sldId id="745" r:id="rId25"/>
    <p:sldId id="746" r:id="rId26"/>
    <p:sldId id="749" r:id="rId27"/>
    <p:sldId id="747" r:id="rId28"/>
    <p:sldId id="741" r:id="rId29"/>
    <p:sldId id="752" r:id="rId30"/>
    <p:sldId id="762" r:id="rId31"/>
    <p:sldId id="755" r:id="rId32"/>
    <p:sldId id="734" r:id="rId33"/>
    <p:sldId id="743" r:id="rId34"/>
    <p:sldId id="737" r:id="rId35"/>
    <p:sldId id="619" r:id="rId36"/>
    <p:sldId id="759" r:id="rId37"/>
    <p:sldId id="757" r:id="rId38"/>
  </p:sldIdLst>
  <p:sldSz cx="9144000" cy="5143500" type="screen16x9"/>
  <p:notesSz cx="7010400" cy="9296400"/>
  <p:embeddedFontLst>
    <p:embeddedFont>
      <p:font typeface="Arial Black" panose="020B0A04020102020204" pitchFamily="34" charset="0"/>
      <p:bold r:id="rId40"/>
    </p:embeddedFont>
    <p:embeddedFont>
      <p:font typeface="Arial Narrow" panose="020B0606020202030204" pitchFamily="34" charset="0"/>
      <p:regular r:id="rId41"/>
      <p:bold r:id="rId42"/>
      <p:italic r:id="rId43"/>
      <p:boldItalic r:id="rId44"/>
    </p:embeddedFont>
    <p:embeddedFont>
      <p:font typeface="Helvetica Neue Light" panose="020B060402020202020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Raleway" pitchFamily="2" charset="0"/>
      <p:regular r:id="rId53"/>
      <p:bold r:id="rId54"/>
      <p:italic r:id="rId55"/>
      <p:boldItalic r:id="rId56"/>
    </p:embeddedFont>
    <p:embeddedFont>
      <p:font typeface="Verdana Pro Black" panose="020B0A04030504040204" pitchFamily="34" charset="0"/>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4" userDrawn="1">
          <p15:clr>
            <a:srgbClr val="A4A3A4"/>
          </p15:clr>
        </p15:guide>
        <p15:guide id="2" pos="57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35" roundtripDataSignature="AMtx7mgpN9vzPTuJ3PA9CoY3cv3z3+ah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Gragg" initials="SG" lastIdx="6" clrIdx="0">
    <p:extLst>
      <p:ext uri="{19B8F6BF-5375-455C-9EA6-DF929625EA0E}">
        <p15:presenceInfo xmlns:p15="http://schemas.microsoft.com/office/powerpoint/2012/main" userId="Suzanne Gra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494949"/>
    <a:srgbClr val="3E7A3F"/>
    <a:srgbClr val="EE5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2372E-71AA-463C-A800-4DE2EE8F4A1D}" v="320" dt="2024-06-07T17:33:36.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0" d="100"/>
          <a:sy n="190" d="100"/>
        </p:scale>
        <p:origin x="138" y="216"/>
      </p:cViewPr>
      <p:guideLst>
        <p:guide orient="horz" pos="804"/>
        <p:guide pos="57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138" Type="http://schemas.openxmlformats.org/officeDocument/2006/relationships/viewProps" Target="viewProps.xml"/><Relationship Id="rId141"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136"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13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7.fntdata"/><Relationship Id="rId13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2.fntdata"/><Relationship Id="rId54" Type="http://schemas.openxmlformats.org/officeDocument/2006/relationships/font" Target="fonts/font15.fntdata"/><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5.fntdata"/><Relationship Id="rId52" Type="http://schemas.openxmlformats.org/officeDocument/2006/relationships/font" Target="fonts/font13.fntdata"/><Relationship Id="rId135"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446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573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541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510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24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154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347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667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088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165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331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465263" y="923925"/>
            <a:ext cx="8216901" cy="4622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528653" y="5855721"/>
            <a:ext cx="4229134" cy="5547685"/>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open rates about 20-30x per day and a daily use time of 30-40 minutes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937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587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143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417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860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6842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2039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187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081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795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130836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78260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657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3049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793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127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515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680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25b6e9fb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8925b6e9fb_0_4:notes"/>
          <p:cNvSpPr txBox="1">
            <a:spLocks noGrp="1"/>
          </p:cNvSpPr>
          <p:nvPr>
            <p:ph type="body" idx="1"/>
          </p:nvPr>
        </p:nvSpPr>
        <p:spPr>
          <a:xfrm>
            <a:off x="701040" y="4415790"/>
            <a:ext cx="5608230" cy="4183539"/>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SzPts val="14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244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8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Arial"/>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8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a:endParaRPr/>
          </a:p>
        </p:txBody>
      </p:sp>
      <p:sp>
        <p:nvSpPr>
          <p:cNvPr id="15" name="Google Shape;15;p8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9C45-B8E0-4355-ACC2-482F91A223C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F64C3-ECF6-48CF-AA91-3B7B52C5DC8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E5B19-5A89-4F4E-8290-5A7FF4330AB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80399-FCA7-4452-A5AE-465BA659F9E2}"/>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6" name="Footer Placeholder 5">
            <a:extLst>
              <a:ext uri="{FF2B5EF4-FFF2-40B4-BE49-F238E27FC236}">
                <a16:creationId xmlns:a16="http://schemas.microsoft.com/office/drawing/2014/main" id="{55263106-432A-48D0-918C-2ED2264EC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10759-FA08-4361-920A-337DEBD72142}"/>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322611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E9BE-238D-46B5-828F-5AC5B31F6FA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FF3071-C277-40A2-8F48-E1D5EDEF59C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14AE0-AB2C-4B08-A188-8AE2B69F5F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4F502-1A2D-4C8B-9C69-ABE74E84BF2E}"/>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6" name="Footer Placeholder 5">
            <a:extLst>
              <a:ext uri="{FF2B5EF4-FFF2-40B4-BE49-F238E27FC236}">
                <a16:creationId xmlns:a16="http://schemas.microsoft.com/office/drawing/2014/main" id="{DB2ADBC0-2FC2-4479-87D6-63A65DE20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381FB-4405-46A4-9969-092E5F680863}"/>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133332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11C2-2483-4534-8813-6F59396BA0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52F89-3435-47B1-8B17-1AC1A9289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FADCE-494E-43AA-9476-AF1125B25217}"/>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4866E45F-9063-4BF3-A0DE-669B48264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9EEDA-4DFE-4C4A-8629-508DA552FDA6}"/>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202559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55D21-0B5D-4931-95B5-C8F568DCC696}"/>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F7463-74D3-4893-8E3A-95C14ECABFC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D12C5-C2AF-4CDC-823A-00291F63616E}"/>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555240CD-7269-4E6F-A0ED-EF173E79D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90175-E27C-473E-AECD-964D6FF1DB2E}"/>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47083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9"/>
        <p:cNvGrpSpPr/>
        <p:nvPr/>
      </p:nvGrpSpPr>
      <p:grpSpPr>
        <a:xfrm>
          <a:off x="0" y="0"/>
          <a:ext cx="0" cy="0"/>
          <a:chOff x="0" y="0"/>
          <a:chExt cx="0" cy="0"/>
        </a:xfrm>
      </p:grpSpPr>
      <p:sp>
        <p:nvSpPr>
          <p:cNvPr id="30" name="Google Shape;30;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31" name="Google Shape;31;p80"/>
          <p:cNvSpPr txBox="1">
            <a:spLocks noGrp="1"/>
          </p:cNvSpPr>
          <p:nvPr>
            <p:ph type="body" idx="1"/>
          </p:nvPr>
        </p:nvSpPr>
        <p:spPr>
          <a:xfrm>
            <a:off x="311700" y="1152475"/>
            <a:ext cx="2917800" cy="3485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rgbClr val="C70100"/>
              </a:buClr>
              <a:buSzPts val="1200"/>
              <a:buFont typeface="Noto Sans Symbols"/>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rgbClr val="000000"/>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rgbClr val="000000"/>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2" name="Google Shape;32;p8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7"/>
        <p:cNvGrpSpPr/>
        <p:nvPr/>
      </p:nvGrpSpPr>
      <p:grpSpPr>
        <a:xfrm>
          <a:off x="0" y="0"/>
          <a:ext cx="0" cy="0"/>
          <a:chOff x="0" y="0"/>
          <a:chExt cx="0" cy="0"/>
        </a:xfrm>
      </p:grpSpPr>
      <p:sp>
        <p:nvSpPr>
          <p:cNvPr id="78" name="Google Shape;78;p9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400"/>
              <a:buFont typeface="Arial"/>
              <a:buNone/>
              <a:defRPr sz="2400">
                <a:solidFill>
                  <a:schemeClr val="dk1"/>
                </a:solidFill>
              </a:defRPr>
            </a:lvl2pPr>
            <a:lvl3pPr lvl="2" algn="l">
              <a:lnSpc>
                <a:spcPct val="100000"/>
              </a:lnSpc>
              <a:spcBef>
                <a:spcPts val="0"/>
              </a:spcBef>
              <a:spcAft>
                <a:spcPts val="0"/>
              </a:spcAft>
              <a:buClr>
                <a:schemeClr val="dk1"/>
              </a:buClr>
              <a:buSzPts val="2400"/>
              <a:buFont typeface="Arial"/>
              <a:buNone/>
              <a:defRPr sz="2400">
                <a:solidFill>
                  <a:schemeClr val="dk1"/>
                </a:solidFill>
              </a:defRPr>
            </a:lvl3pPr>
            <a:lvl4pPr lvl="3" algn="l">
              <a:lnSpc>
                <a:spcPct val="100000"/>
              </a:lnSpc>
              <a:spcBef>
                <a:spcPts val="0"/>
              </a:spcBef>
              <a:spcAft>
                <a:spcPts val="0"/>
              </a:spcAft>
              <a:buClr>
                <a:schemeClr val="dk1"/>
              </a:buClr>
              <a:buSzPts val="2400"/>
              <a:buFont typeface="Arial"/>
              <a:buNone/>
              <a:defRPr sz="2400">
                <a:solidFill>
                  <a:schemeClr val="dk1"/>
                </a:solidFill>
              </a:defRPr>
            </a:lvl4pPr>
            <a:lvl5pPr lvl="4" algn="l">
              <a:lnSpc>
                <a:spcPct val="100000"/>
              </a:lnSpc>
              <a:spcBef>
                <a:spcPts val="0"/>
              </a:spcBef>
              <a:spcAft>
                <a:spcPts val="0"/>
              </a:spcAft>
              <a:buClr>
                <a:schemeClr val="dk1"/>
              </a:buClr>
              <a:buSzPts val="2400"/>
              <a:buFont typeface="Arial"/>
              <a:buNone/>
              <a:defRPr sz="2400">
                <a:solidFill>
                  <a:schemeClr val="dk1"/>
                </a:solidFill>
              </a:defRPr>
            </a:lvl5pPr>
            <a:lvl6pPr lvl="5" algn="l">
              <a:lnSpc>
                <a:spcPct val="100000"/>
              </a:lnSpc>
              <a:spcBef>
                <a:spcPts val="0"/>
              </a:spcBef>
              <a:spcAft>
                <a:spcPts val="0"/>
              </a:spcAft>
              <a:buClr>
                <a:schemeClr val="dk1"/>
              </a:buClr>
              <a:buSzPts val="2400"/>
              <a:buFont typeface="Arial"/>
              <a:buNone/>
              <a:defRPr sz="2400">
                <a:solidFill>
                  <a:schemeClr val="dk1"/>
                </a:solidFill>
              </a:defRPr>
            </a:lvl6pPr>
            <a:lvl7pPr lvl="6" algn="l">
              <a:lnSpc>
                <a:spcPct val="100000"/>
              </a:lnSpc>
              <a:spcBef>
                <a:spcPts val="0"/>
              </a:spcBef>
              <a:spcAft>
                <a:spcPts val="0"/>
              </a:spcAft>
              <a:buClr>
                <a:schemeClr val="dk1"/>
              </a:buClr>
              <a:buSzPts val="2400"/>
              <a:buFont typeface="Arial"/>
              <a:buNone/>
              <a:defRPr sz="2400">
                <a:solidFill>
                  <a:schemeClr val="dk1"/>
                </a:solidFill>
              </a:defRPr>
            </a:lvl7pPr>
            <a:lvl8pPr lvl="7" algn="l">
              <a:lnSpc>
                <a:spcPct val="100000"/>
              </a:lnSpc>
              <a:spcBef>
                <a:spcPts val="0"/>
              </a:spcBef>
              <a:spcAft>
                <a:spcPts val="0"/>
              </a:spcAft>
              <a:buClr>
                <a:schemeClr val="dk1"/>
              </a:buClr>
              <a:buSzPts val="2400"/>
              <a:buFont typeface="Arial"/>
              <a:buNone/>
              <a:defRPr sz="2400">
                <a:solidFill>
                  <a:schemeClr val="dk1"/>
                </a:solidFill>
              </a:defRPr>
            </a:lvl8pPr>
            <a:lvl9pPr lvl="8" algn="l">
              <a:lnSpc>
                <a:spcPct val="100000"/>
              </a:lnSpc>
              <a:spcBef>
                <a:spcPts val="0"/>
              </a:spcBef>
              <a:spcAft>
                <a:spcPts val="0"/>
              </a:spcAft>
              <a:buClr>
                <a:schemeClr val="dk1"/>
              </a:buClr>
              <a:buSzPts val="2400"/>
              <a:buFont typeface="Arial"/>
              <a:buNone/>
              <a:defRPr sz="2400">
                <a:solidFill>
                  <a:schemeClr val="dk1"/>
                </a:solidFill>
              </a:defRPr>
            </a:lvl9pPr>
          </a:lstStyle>
          <a:p>
            <a:endParaRPr/>
          </a:p>
        </p:txBody>
      </p:sp>
      <p:sp>
        <p:nvSpPr>
          <p:cNvPr id="79" name="Google Shape;79;p9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80" name="Google Shape;80;p9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a:endParaRPr/>
          </a:p>
        </p:txBody>
      </p:sp>
      <p:sp>
        <p:nvSpPr>
          <p:cNvPr id="84" name="Google Shape;84;p9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85" name="Google Shape;85;p9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6" name="Google Shape;86;p9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9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9" name="Google Shape;89;p9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0"/>
        <p:cNvGrpSpPr/>
        <p:nvPr/>
      </p:nvGrpSpPr>
      <p:grpSpPr>
        <a:xfrm>
          <a:off x="0" y="0"/>
          <a:ext cx="0" cy="0"/>
          <a:chOff x="0" y="0"/>
          <a:chExt cx="0" cy="0"/>
        </a:xfrm>
      </p:grpSpPr>
      <p:sp>
        <p:nvSpPr>
          <p:cNvPr id="91" name="Google Shape;91;p98"/>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2000"/>
              <a:buFont typeface="Arial"/>
              <a:buNone/>
              <a:defRPr sz="12000">
                <a:solidFill>
                  <a:schemeClr val="dk1"/>
                </a:solidFill>
              </a:defRPr>
            </a:lvl2pPr>
            <a:lvl3pPr lvl="2" algn="ctr">
              <a:lnSpc>
                <a:spcPct val="100000"/>
              </a:lnSpc>
              <a:spcBef>
                <a:spcPts val="0"/>
              </a:spcBef>
              <a:spcAft>
                <a:spcPts val="0"/>
              </a:spcAft>
              <a:buClr>
                <a:schemeClr val="dk1"/>
              </a:buClr>
              <a:buSzPts val="12000"/>
              <a:buFont typeface="Arial"/>
              <a:buNone/>
              <a:defRPr sz="12000">
                <a:solidFill>
                  <a:schemeClr val="dk1"/>
                </a:solidFill>
              </a:defRPr>
            </a:lvl3pPr>
            <a:lvl4pPr lvl="3" algn="ctr">
              <a:lnSpc>
                <a:spcPct val="100000"/>
              </a:lnSpc>
              <a:spcBef>
                <a:spcPts val="0"/>
              </a:spcBef>
              <a:spcAft>
                <a:spcPts val="0"/>
              </a:spcAft>
              <a:buClr>
                <a:schemeClr val="dk1"/>
              </a:buClr>
              <a:buSzPts val="12000"/>
              <a:buFont typeface="Arial"/>
              <a:buNone/>
              <a:defRPr sz="12000">
                <a:solidFill>
                  <a:schemeClr val="dk1"/>
                </a:solidFill>
              </a:defRPr>
            </a:lvl4pPr>
            <a:lvl5pPr lvl="4" algn="ctr">
              <a:lnSpc>
                <a:spcPct val="100000"/>
              </a:lnSpc>
              <a:spcBef>
                <a:spcPts val="0"/>
              </a:spcBef>
              <a:spcAft>
                <a:spcPts val="0"/>
              </a:spcAft>
              <a:buClr>
                <a:schemeClr val="dk1"/>
              </a:buClr>
              <a:buSzPts val="12000"/>
              <a:buFont typeface="Arial"/>
              <a:buNone/>
              <a:defRPr sz="12000">
                <a:solidFill>
                  <a:schemeClr val="dk1"/>
                </a:solidFill>
              </a:defRPr>
            </a:lvl5pPr>
            <a:lvl6pPr lvl="5" algn="ctr">
              <a:lnSpc>
                <a:spcPct val="100000"/>
              </a:lnSpc>
              <a:spcBef>
                <a:spcPts val="0"/>
              </a:spcBef>
              <a:spcAft>
                <a:spcPts val="0"/>
              </a:spcAft>
              <a:buClr>
                <a:schemeClr val="dk1"/>
              </a:buClr>
              <a:buSzPts val="12000"/>
              <a:buFont typeface="Arial"/>
              <a:buNone/>
              <a:defRPr sz="12000">
                <a:solidFill>
                  <a:schemeClr val="dk1"/>
                </a:solidFill>
              </a:defRPr>
            </a:lvl6pPr>
            <a:lvl7pPr lvl="6" algn="ctr">
              <a:lnSpc>
                <a:spcPct val="100000"/>
              </a:lnSpc>
              <a:spcBef>
                <a:spcPts val="0"/>
              </a:spcBef>
              <a:spcAft>
                <a:spcPts val="0"/>
              </a:spcAft>
              <a:buClr>
                <a:schemeClr val="dk1"/>
              </a:buClr>
              <a:buSzPts val="12000"/>
              <a:buFont typeface="Arial"/>
              <a:buNone/>
              <a:defRPr sz="12000">
                <a:solidFill>
                  <a:schemeClr val="dk1"/>
                </a:solidFill>
              </a:defRPr>
            </a:lvl7pPr>
            <a:lvl8pPr lvl="7" algn="ctr">
              <a:lnSpc>
                <a:spcPct val="100000"/>
              </a:lnSpc>
              <a:spcBef>
                <a:spcPts val="0"/>
              </a:spcBef>
              <a:spcAft>
                <a:spcPts val="0"/>
              </a:spcAft>
              <a:buClr>
                <a:schemeClr val="dk1"/>
              </a:buClr>
              <a:buSzPts val="12000"/>
              <a:buFont typeface="Arial"/>
              <a:buNone/>
              <a:defRPr sz="12000">
                <a:solidFill>
                  <a:schemeClr val="dk1"/>
                </a:solidFill>
              </a:defRPr>
            </a:lvl8pPr>
            <a:lvl9pPr lvl="8" algn="ctr">
              <a:lnSpc>
                <a:spcPct val="100000"/>
              </a:lnSpc>
              <a:spcBef>
                <a:spcPts val="0"/>
              </a:spcBef>
              <a:spcAft>
                <a:spcPts val="0"/>
              </a:spcAft>
              <a:buClr>
                <a:schemeClr val="dk1"/>
              </a:buClr>
              <a:buSzPts val="12000"/>
              <a:buFont typeface="Arial"/>
              <a:buNone/>
              <a:defRPr sz="12000">
                <a:solidFill>
                  <a:schemeClr val="dk1"/>
                </a:solidFill>
              </a:defRPr>
            </a:lvl9pPr>
          </a:lstStyle>
          <a:p>
            <a:endParaRPr/>
          </a:p>
        </p:txBody>
      </p:sp>
      <p:sp>
        <p:nvSpPr>
          <p:cNvPr id="92" name="Google Shape;92;p9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93" name="Google Shape;93;p9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4"/>
        <p:cNvGrpSpPr/>
        <p:nvPr/>
      </p:nvGrpSpPr>
      <p:grpSpPr>
        <a:xfrm>
          <a:off x="0" y="0"/>
          <a:ext cx="0" cy="0"/>
          <a:chOff x="0" y="0"/>
          <a:chExt cx="0" cy="0"/>
        </a:xfrm>
      </p:grpSpPr>
      <p:sp>
        <p:nvSpPr>
          <p:cNvPr id="95" name="Google Shape;95;p99"/>
          <p:cNvSpPr txBox="1">
            <a:spLocks noGrp="1"/>
          </p:cNvSpPr>
          <p:nvPr>
            <p:ph type="body" idx="1"/>
          </p:nvPr>
        </p:nvSpPr>
        <p:spPr>
          <a:xfrm>
            <a:off x="846667" y="2610556"/>
            <a:ext cx="7450668" cy="317501"/>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0"/>
              </a:spcBef>
              <a:spcAft>
                <a:spcPts val="0"/>
              </a:spcAft>
              <a:buClr>
                <a:srgbClr val="FF0000"/>
              </a:buClr>
              <a:buSzPts val="1400"/>
              <a:buFont typeface="Arial"/>
              <a:buNone/>
              <a:defRPr sz="1400" b="0" i="0" u="none" strike="noStrike" cap="none">
                <a:solidFill>
                  <a:schemeClr val="dk2"/>
                </a:solidFill>
                <a:latin typeface="Arial"/>
                <a:ea typeface="Arial"/>
                <a:cs typeface="Arial"/>
                <a:sym typeface="Arial"/>
              </a:defRPr>
            </a:lvl1pPr>
            <a:lvl2pPr marL="914400" marR="0" lvl="1" indent="-317500" algn="l">
              <a:lnSpc>
                <a:spcPct val="90000"/>
              </a:lnSpc>
              <a:spcBef>
                <a:spcPts val="1600"/>
              </a:spcBef>
              <a:spcAft>
                <a:spcPts val="0"/>
              </a:spcAft>
              <a:buClr>
                <a:schemeClr val="dk2"/>
              </a:buClr>
              <a:buSzPts val="1400"/>
              <a:buFont typeface="Arial"/>
              <a:buChar char="•"/>
              <a:defRPr sz="1400" b="0" i="0" u="none" strike="noStrike" cap="none">
                <a:solidFill>
                  <a:schemeClr val="dk2"/>
                </a:solidFill>
                <a:latin typeface="Arial Narrow"/>
                <a:ea typeface="Arial Narrow"/>
                <a:cs typeface="Arial Narrow"/>
                <a:sym typeface="Arial Narrow"/>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96" name="Google Shape;96;p99"/>
          <p:cNvSpPr txBox="1">
            <a:spLocks noGrp="1"/>
          </p:cNvSpPr>
          <p:nvPr>
            <p:ph type="ctrTitle"/>
          </p:nvPr>
        </p:nvSpPr>
        <p:spPr>
          <a:xfrm>
            <a:off x="846668" y="1985565"/>
            <a:ext cx="7450667" cy="5442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4000"/>
              <a:buFont typeface="Helvetica Neue Light"/>
              <a:buNone/>
              <a:defRPr sz="4000" b="0" i="0" u="none" strike="noStrike" cap="none">
                <a:solidFill>
                  <a:schemeClr val="dk1"/>
                </a:solidFill>
                <a:latin typeface="Helvetica Neue Light"/>
                <a:ea typeface="Helvetica Neue Light"/>
                <a:cs typeface="Helvetica Neue Light"/>
                <a:sym typeface="Helvetica Neue Light"/>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97" name="Google Shape;97;p99"/>
          <p:cNvSpPr txBox="1">
            <a:spLocks noGrp="1"/>
          </p:cNvSpPr>
          <p:nvPr>
            <p:ph type="sldNum" idx="12"/>
          </p:nvPr>
        </p:nvSpPr>
        <p:spPr>
          <a:xfrm>
            <a:off x="8860366" y="4984750"/>
            <a:ext cx="362638" cy="15774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1pPr>
            <a:lvl2pPr marL="0" marR="0" lvl="1"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2pPr>
            <a:lvl3pPr marL="0" marR="0" lvl="2"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3pPr>
            <a:lvl4pPr marL="0" marR="0" lvl="3"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4pPr>
            <a:lvl5pPr marL="0" marR="0" lvl="4"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5pPr>
            <a:lvl6pPr marL="0" marR="0" lvl="5"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6pPr>
            <a:lvl7pPr marL="0" marR="0" lvl="6"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7pPr>
            <a:lvl8pPr marL="0" marR="0" lvl="7"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8pPr>
            <a:lvl9pPr marL="0" marR="0" lvl="8" indent="0" algn="ctr">
              <a:lnSpc>
                <a:spcPct val="100000"/>
              </a:lnSpc>
              <a:spcBef>
                <a:spcPts val="0"/>
              </a:spcBef>
              <a:spcAft>
                <a:spcPts val="0"/>
              </a:spcAft>
              <a:buClr>
                <a:schemeClr val="dk1"/>
              </a:buClr>
              <a:buSzPts val="1000"/>
              <a:buFont typeface="Arial Narrow"/>
              <a:buNone/>
              <a:defRPr sz="1000" b="0" i="0" u="none" strike="noStrike" cap="none">
                <a:solidFill>
                  <a:schemeClr val="dk1"/>
                </a:solidFill>
                <a:latin typeface="Arial Narrow"/>
                <a:ea typeface="Arial Narrow"/>
                <a:cs typeface="Arial Narrow"/>
                <a:sym typeface="Arial Narrow"/>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09CF-C99B-42AB-8CF6-0D553A0E235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02D6476-A39F-493E-A0CC-2F5A3BED23F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14895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Shape 32"/>
        <p:cNvGrpSpPr/>
        <p:nvPr/>
      </p:nvGrpSpPr>
      <p:grpSpPr>
        <a:xfrm>
          <a:off x="0" y="0"/>
          <a:ext cx="0" cy="0"/>
          <a:chOff x="0" y="0"/>
          <a:chExt cx="0" cy="0"/>
        </a:xfrm>
      </p:grpSpPr>
      <p:sp>
        <p:nvSpPr>
          <p:cNvPr id="11" name="Shape 68"/>
          <p:cNvSpPr/>
          <p:nvPr userDrawn="1"/>
        </p:nvSpPr>
        <p:spPr>
          <a:xfrm>
            <a:off x="0" y="0"/>
            <a:ext cx="9144000" cy="514335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 name="Shape 54">
            <a:extLst>
              <a:ext uri="{FF2B5EF4-FFF2-40B4-BE49-F238E27FC236}">
                <a16:creationId xmlns:a16="http://schemas.microsoft.com/office/drawing/2014/main" id="{836D0B4D-F42B-E049-A9C7-C45B80D846CA}"/>
              </a:ext>
            </a:extLst>
          </p:cNvPr>
          <p:cNvSpPr txBox="1">
            <a:spLocks noGrp="1"/>
          </p:cNvSpPr>
          <p:nvPr>
            <p:ph type="title"/>
          </p:nvPr>
        </p:nvSpPr>
        <p:spPr>
          <a:xfrm>
            <a:off x="609600" y="742950"/>
            <a:ext cx="7467600" cy="1676400"/>
          </a:xfrm>
          <a:prstGeom prst="rect">
            <a:avLst/>
          </a:prstGeom>
          <a:ln>
            <a:noFill/>
          </a:ln>
        </p:spPr>
        <p:txBody>
          <a:bodyPr lIns="91425" tIns="91425" rIns="91425" bIns="91425" anchor="ctr" anchorCtr="0">
            <a:noAutofit/>
          </a:bodyPr>
          <a:lstStyle/>
          <a:p>
            <a:pPr lvl="0"/>
            <a:endParaRPr lang="en" sz="6000" b="1">
              <a:solidFill>
                <a:schemeClr val="lt1"/>
              </a:solidFill>
              <a:latin typeface="Arial Black" panose="020B0604020202020204" pitchFamily="34" charset="0"/>
              <a:ea typeface="Raleway"/>
              <a:cs typeface="Arial Black" panose="020B0604020202020204" pitchFamily="34" charset="0"/>
              <a:sym typeface="Raleway"/>
            </a:endParaRPr>
          </a:p>
        </p:txBody>
      </p:sp>
      <p:sp>
        <p:nvSpPr>
          <p:cNvPr id="5" name="Shape 54">
            <a:extLst>
              <a:ext uri="{FF2B5EF4-FFF2-40B4-BE49-F238E27FC236}">
                <a16:creationId xmlns:a16="http://schemas.microsoft.com/office/drawing/2014/main" id="{B8226DF5-BE76-0B42-A9BC-1B5F20D38B82}"/>
              </a:ext>
            </a:extLst>
          </p:cNvPr>
          <p:cNvSpPr txBox="1">
            <a:spLocks/>
          </p:cNvSpPr>
          <p:nvPr userDrawn="1"/>
        </p:nvSpPr>
        <p:spPr>
          <a:xfrm>
            <a:off x="685800" y="2571750"/>
            <a:ext cx="6934200" cy="914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4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4800">
                <a:solidFill>
                  <a:schemeClr val="dk1"/>
                </a:solidFill>
              </a:defRPr>
            </a:lvl2pPr>
            <a:lvl3pPr lvl="2">
              <a:spcBef>
                <a:spcPts val="0"/>
              </a:spcBef>
              <a:buClr>
                <a:schemeClr val="dk1"/>
              </a:buClr>
              <a:buSzPct val="100000"/>
              <a:buNone/>
              <a:defRPr sz="4800">
                <a:solidFill>
                  <a:schemeClr val="dk1"/>
                </a:solidFill>
              </a:defRPr>
            </a:lvl3pPr>
            <a:lvl4pPr lvl="3">
              <a:spcBef>
                <a:spcPts val="0"/>
              </a:spcBef>
              <a:buClr>
                <a:schemeClr val="dk1"/>
              </a:buClr>
              <a:buSzPct val="100000"/>
              <a:buNone/>
              <a:defRPr sz="4800">
                <a:solidFill>
                  <a:schemeClr val="dk1"/>
                </a:solidFill>
              </a:defRPr>
            </a:lvl4pPr>
            <a:lvl5pPr lvl="4">
              <a:spcBef>
                <a:spcPts val="0"/>
              </a:spcBef>
              <a:buClr>
                <a:schemeClr val="dk1"/>
              </a:buClr>
              <a:buSzPct val="100000"/>
              <a:buNone/>
              <a:defRPr sz="4800">
                <a:solidFill>
                  <a:schemeClr val="dk1"/>
                </a:solidFill>
              </a:defRPr>
            </a:lvl5pPr>
            <a:lvl6pPr lvl="5">
              <a:spcBef>
                <a:spcPts val="0"/>
              </a:spcBef>
              <a:buClr>
                <a:schemeClr val="dk1"/>
              </a:buClr>
              <a:buSzPct val="100000"/>
              <a:buNone/>
              <a:defRPr sz="4800">
                <a:solidFill>
                  <a:schemeClr val="dk1"/>
                </a:solidFill>
              </a:defRPr>
            </a:lvl6pPr>
            <a:lvl7pPr lvl="6">
              <a:spcBef>
                <a:spcPts val="0"/>
              </a:spcBef>
              <a:buClr>
                <a:schemeClr val="dk1"/>
              </a:buClr>
              <a:buSzPct val="100000"/>
              <a:buNone/>
              <a:defRPr sz="4800">
                <a:solidFill>
                  <a:schemeClr val="dk1"/>
                </a:solidFill>
              </a:defRPr>
            </a:lvl7pPr>
            <a:lvl8pPr lvl="7">
              <a:spcBef>
                <a:spcPts val="0"/>
              </a:spcBef>
              <a:buClr>
                <a:schemeClr val="dk1"/>
              </a:buClr>
              <a:buSzPct val="100000"/>
              <a:buNone/>
              <a:defRPr sz="4800">
                <a:solidFill>
                  <a:schemeClr val="dk1"/>
                </a:solidFill>
              </a:defRPr>
            </a:lvl8pPr>
            <a:lvl9pPr lvl="8">
              <a:spcBef>
                <a:spcPts val="0"/>
              </a:spcBef>
              <a:buClr>
                <a:schemeClr val="dk1"/>
              </a:buClr>
              <a:buSzPct val="100000"/>
              <a:buNone/>
              <a:defRPr sz="4800">
                <a:solidFill>
                  <a:schemeClr val="dk1"/>
                </a:solidFill>
              </a:defRPr>
            </a:lvl9pPr>
          </a:lstStyle>
          <a:p>
            <a:endParaRPr lang="en" sz="2400" b="1">
              <a:solidFill>
                <a:schemeClr val="lt1"/>
              </a:solidFill>
              <a:latin typeface="Arial" panose="020B0604020202020204" pitchFamily="34" charset="0"/>
              <a:ea typeface="Raleway"/>
              <a:cs typeface="Arial" panose="020B0604020202020204" pitchFamily="34" charset="0"/>
              <a:sym typeface="Raleway"/>
            </a:endParaRPr>
          </a:p>
        </p:txBody>
      </p:sp>
    </p:spTree>
    <p:extLst>
      <p:ext uri="{BB962C8B-B14F-4D97-AF65-F5344CB8AC3E}">
        <p14:creationId xmlns:p14="http://schemas.microsoft.com/office/powerpoint/2010/main" val="330764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8332-824E-453F-92A5-93C9B5FF06C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663E2-AD2F-406F-A5DD-B98003988EA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97AFD-5F02-4C4E-9D6D-37E9C3EC7FFB}"/>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B2ECC92E-E94A-4233-911D-AEA83AE89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7089F-9B3C-467C-AE13-71A644B6CBB2}"/>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26754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7CAC-E2D1-4B8B-A44D-549DCFD11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44142-A6A4-4600-B991-11C15506D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2CDA-2DD5-4C95-AF00-C7549818D08F}"/>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FD715F57-6755-40B5-A78B-08080E398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17A58-0FA7-443C-B4EA-450F4EF67237}"/>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155032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F501-61CE-456A-ABEE-2CF94B1BFADC}"/>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864BCC-3ED0-4BD3-9EC1-5BFC245632F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569DF-0180-495D-BD1F-93EC2CD8C9D9}"/>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0285EECE-F40B-4DBD-A317-691098D06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D7FB3-7F20-4C7E-8878-F0BCFC4D887A}"/>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14744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7D34-76E8-482E-A948-F658462EE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C2143-0130-4F09-AD0C-01A1D19A91E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71BCCC-E27F-4A38-84BD-85C10591DF7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C295CE-5B11-4CEA-8F35-BB46C583BC96}"/>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6" name="Footer Placeholder 5">
            <a:extLst>
              <a:ext uri="{FF2B5EF4-FFF2-40B4-BE49-F238E27FC236}">
                <a16:creationId xmlns:a16="http://schemas.microsoft.com/office/drawing/2014/main" id="{54D7C768-5C8B-47E1-81FF-CF649C78D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F5242-315E-4E84-B8E9-476A5CEFC273}"/>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223358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3EAA-AD19-4330-923A-01984105BD1F}"/>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2AB07C-B4EE-47A7-ACA9-4AF102C8BF8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CFFC2-E084-4553-BC93-BFCAF4D0AF0B}"/>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D8E8D-C4BF-4370-8F08-65A949884BF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47A43-2D99-4C2B-978E-7200E9F46286}"/>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CF4782-52F0-4D0D-9776-E12DF5BC7238}"/>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8" name="Footer Placeholder 7">
            <a:extLst>
              <a:ext uri="{FF2B5EF4-FFF2-40B4-BE49-F238E27FC236}">
                <a16:creationId xmlns:a16="http://schemas.microsoft.com/office/drawing/2014/main" id="{D2E4D4A6-6D8F-4083-8188-7347496D3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B02B3-568A-4408-8EED-B2887B386290}"/>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190970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99A0-788D-4623-94E2-344BB38C4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CBDDB-DB05-4B0F-BBD3-CABB735AB3C8}"/>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4" name="Footer Placeholder 3">
            <a:extLst>
              <a:ext uri="{FF2B5EF4-FFF2-40B4-BE49-F238E27FC236}">
                <a16:creationId xmlns:a16="http://schemas.microsoft.com/office/drawing/2014/main" id="{4E0B422B-53F0-4FF8-8E74-7093DEC014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437F2-DF5E-47E8-91F8-EBFF1909CDC7}"/>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37205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69101-380C-4318-A6C2-5FFC5E40D0CD}"/>
              </a:ext>
            </a:extLst>
          </p:cNvPr>
          <p:cNvSpPr>
            <a:spLocks noGrp="1"/>
          </p:cNvSpPr>
          <p:nvPr>
            <p:ph type="dt" sz="half" idx="10"/>
          </p:nvPr>
        </p:nvSpPr>
        <p:spPr/>
        <p:txBody>
          <a:bodyPr/>
          <a:lstStyle/>
          <a:p>
            <a:fld id="{BCF84421-8C50-42FD-87EE-C22C10F515EE}" type="datetimeFigureOut">
              <a:rPr lang="en-US" smtClean="0"/>
              <a:t>6/7/2024</a:t>
            </a:fld>
            <a:endParaRPr lang="en-US"/>
          </a:p>
        </p:txBody>
      </p:sp>
      <p:sp>
        <p:nvSpPr>
          <p:cNvPr id="3" name="Footer Placeholder 2">
            <a:extLst>
              <a:ext uri="{FF2B5EF4-FFF2-40B4-BE49-F238E27FC236}">
                <a16:creationId xmlns:a16="http://schemas.microsoft.com/office/drawing/2014/main" id="{C7756475-EA28-41F5-9DF7-D475EAB0C2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D16CA1-D7C8-43F0-91F2-5D274CC5D728}"/>
              </a:ext>
            </a:extLst>
          </p:cNvPr>
          <p:cNvSpPr>
            <a:spLocks noGrp="1"/>
          </p:cNvSpPr>
          <p:nvPr>
            <p:ph type="sldNum" sz="quarter" idx="12"/>
          </p:nvPr>
        </p:nvSpPr>
        <p:spPr/>
        <p:txBody>
          <a:bodyPr/>
          <a:lstStyle/>
          <a:p>
            <a:fld id="{55112C52-D4C7-46F7-B094-110ABD9A03F8}" type="slidenum">
              <a:rPr lang="en-US" smtClean="0"/>
              <a:t>‹#›</a:t>
            </a:fld>
            <a:endParaRPr lang="en-US"/>
          </a:p>
        </p:txBody>
      </p:sp>
    </p:spTree>
    <p:extLst>
      <p:ext uri="{BB962C8B-B14F-4D97-AF65-F5344CB8AC3E}">
        <p14:creationId xmlns:p14="http://schemas.microsoft.com/office/powerpoint/2010/main" val="2686669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Google Shape;8;p7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3D0B7-CF87-4331-8E6B-846E5A49267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632996-63FE-4943-B5FE-B1D9972D2A4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46079-4A3A-4083-B778-0394495026B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CF84421-8C50-42FD-87EE-C22C10F515EE}" type="datetimeFigureOut">
              <a:rPr lang="en-US" smtClean="0"/>
              <a:t>6/7/2024</a:t>
            </a:fld>
            <a:endParaRPr lang="en-US"/>
          </a:p>
        </p:txBody>
      </p:sp>
      <p:sp>
        <p:nvSpPr>
          <p:cNvPr id="5" name="Footer Placeholder 4">
            <a:extLst>
              <a:ext uri="{FF2B5EF4-FFF2-40B4-BE49-F238E27FC236}">
                <a16:creationId xmlns:a16="http://schemas.microsoft.com/office/drawing/2014/main" id="{621C4F8E-9A73-49E4-9530-92AB7052203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07EBC2-06D7-482D-A4C4-8BCE24CB900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5112C52-D4C7-46F7-B094-110ABD9A03F8}" type="slidenum">
              <a:rPr lang="en-US" smtClean="0"/>
              <a:t>‹#›</a:t>
            </a:fld>
            <a:endParaRPr lang="en-US"/>
          </a:p>
        </p:txBody>
      </p:sp>
    </p:spTree>
    <p:extLst>
      <p:ext uri="{BB962C8B-B14F-4D97-AF65-F5344CB8AC3E}">
        <p14:creationId xmlns:p14="http://schemas.microsoft.com/office/powerpoint/2010/main" val="1569276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28" name="Google Shape;28;p7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69" r:id="rId5"/>
    <p:sldLayoutId id="2147483670" r:id="rId6"/>
    <p:sldLayoutId id="214748368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6.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6.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hyperlink" Target="mailto:Name@graggadc.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06"/>
        <p:cNvGrpSpPr/>
        <p:nvPr/>
      </p:nvGrpSpPr>
      <p:grpSpPr>
        <a:xfrm>
          <a:off x="0" y="0"/>
          <a:ext cx="0" cy="0"/>
          <a:chOff x="0" y="0"/>
          <a:chExt cx="0" cy="0"/>
        </a:xfrm>
      </p:grpSpPr>
      <p:sp>
        <p:nvSpPr>
          <p:cNvPr id="6" name="Rectangle 5">
            <a:extLst>
              <a:ext uri="{FF2B5EF4-FFF2-40B4-BE49-F238E27FC236}">
                <a16:creationId xmlns:a16="http://schemas.microsoft.com/office/drawing/2014/main" id="{D0BD0C3E-D4BA-DD5A-E435-0E420805EEB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9DF6CF71-417C-5476-8FD3-B3B79F4AA6FC}"/>
              </a:ext>
            </a:extLst>
          </p:cNvPr>
          <p:cNvPicPr>
            <a:picLocks noChangeAspect="1"/>
          </p:cNvPicPr>
          <p:nvPr/>
        </p:nvPicPr>
        <p:blipFill rotWithShape="1">
          <a:blip r:embed="rId3"/>
          <a:srcRect l="49086"/>
          <a:stretch/>
        </p:blipFill>
        <p:spPr>
          <a:xfrm>
            <a:off x="4632290" y="299658"/>
            <a:ext cx="4486880" cy="4584192"/>
          </a:xfrm>
          <a:prstGeom prst="rect">
            <a:avLst/>
          </a:prstGeom>
        </p:spPr>
      </p:pic>
      <p:sp>
        <p:nvSpPr>
          <p:cNvPr id="7" name="Google Shape;117;p3">
            <a:extLst>
              <a:ext uri="{FF2B5EF4-FFF2-40B4-BE49-F238E27FC236}">
                <a16:creationId xmlns:a16="http://schemas.microsoft.com/office/drawing/2014/main" id="{FAD30687-B74A-4EA5-9B77-EF8FE09D10DB}"/>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a:t>
            </a:fld>
            <a:endParaRPr>
              <a:solidFill>
                <a:srgbClr val="FFFFFF"/>
              </a:solidFill>
            </a:endParaRPr>
          </a:p>
        </p:txBody>
      </p:sp>
      <p:pic>
        <p:nvPicPr>
          <p:cNvPr id="5" name="Picture 4" descr="A picture containing text, clipart&#10;&#10;Description automatically generated">
            <a:extLst>
              <a:ext uri="{FF2B5EF4-FFF2-40B4-BE49-F238E27FC236}">
                <a16:creationId xmlns:a16="http://schemas.microsoft.com/office/drawing/2014/main" id="{1BBB2C94-FCB0-A2BE-8A95-6D766F3751EC}"/>
              </a:ext>
            </a:extLst>
          </p:cNvPr>
          <p:cNvPicPr>
            <a:picLocks noChangeAspect="1"/>
          </p:cNvPicPr>
          <p:nvPr/>
        </p:nvPicPr>
        <p:blipFill>
          <a:blip r:embed="rId4"/>
          <a:stretch>
            <a:fillRect/>
          </a:stretch>
        </p:blipFill>
        <p:spPr>
          <a:xfrm rot="20724714">
            <a:off x="5104354" y="4117866"/>
            <a:ext cx="1130300" cy="765810"/>
          </a:xfrm>
          <a:prstGeom prst="rect">
            <a:avLst/>
          </a:prstGeom>
        </p:spPr>
      </p:pic>
      <p:sp>
        <p:nvSpPr>
          <p:cNvPr id="2" name="TextBox 1">
            <a:extLst>
              <a:ext uri="{FF2B5EF4-FFF2-40B4-BE49-F238E27FC236}">
                <a16:creationId xmlns:a16="http://schemas.microsoft.com/office/drawing/2014/main" id="{CB4D6600-0083-1134-980C-BF25264CC2DE}"/>
              </a:ext>
            </a:extLst>
          </p:cNvPr>
          <p:cNvSpPr txBox="1"/>
          <p:nvPr/>
        </p:nvSpPr>
        <p:spPr>
          <a:xfrm>
            <a:off x="125286" y="749296"/>
            <a:ext cx="4668038" cy="3354765"/>
          </a:xfrm>
          <a:prstGeom prst="rect">
            <a:avLst/>
          </a:prstGeom>
          <a:noFill/>
        </p:spPr>
        <p:txBody>
          <a:bodyPr wrap="square" rtlCol="0">
            <a:spAutoFit/>
          </a:bodyPr>
          <a:lstStyle/>
          <a:p>
            <a:r>
              <a:rPr lang="en-US" sz="4800" i="1" dirty="0">
                <a:ln>
                  <a:solidFill>
                    <a:srgbClr val="FF0000"/>
                  </a:solidFill>
                </a:ln>
                <a:solidFill>
                  <a:srgbClr val="CC0000"/>
                </a:solidFill>
                <a:latin typeface="Verdana Pro Black" panose="020B0A04030504040204" pitchFamily="34" charset="0"/>
                <a:cs typeface="Latha" panose="020B0502040204020203" pitchFamily="34" charset="0"/>
              </a:rPr>
              <a:t>TURBO</a:t>
            </a:r>
          </a:p>
          <a:p>
            <a:r>
              <a:rPr lang="en-US" sz="4800" i="1" dirty="0">
                <a:ln>
                  <a:solidFill>
                    <a:srgbClr val="FF0000"/>
                  </a:solidFill>
                </a:ln>
                <a:solidFill>
                  <a:srgbClr val="CC0000"/>
                </a:solidFill>
                <a:latin typeface="Verdana Pro Black" panose="020B0A04030504040204" pitchFamily="34" charset="0"/>
                <a:cs typeface="Latha" panose="020B0502040204020203" pitchFamily="34" charset="0"/>
              </a:rPr>
              <a:t>CHARGED</a:t>
            </a:r>
          </a:p>
          <a:p>
            <a:r>
              <a:rPr lang="en-US" sz="4800" i="1" dirty="0">
                <a:ln>
                  <a:solidFill>
                    <a:srgbClr val="FF0000"/>
                  </a:solidFill>
                </a:ln>
                <a:solidFill>
                  <a:srgbClr val="CC0000"/>
                </a:solidFill>
                <a:latin typeface="Verdana Pro Black" panose="020B0A04030504040204" pitchFamily="34" charset="0"/>
                <a:cs typeface="Latha" panose="020B0502040204020203" pitchFamily="34" charset="0"/>
              </a:rPr>
              <a:t>MARKETING </a:t>
            </a:r>
            <a:r>
              <a:rPr lang="en-US" sz="2600" i="1" dirty="0">
                <a:ln>
                  <a:solidFill>
                    <a:srgbClr val="FF0000"/>
                  </a:solidFill>
                </a:ln>
                <a:solidFill>
                  <a:srgbClr val="CC0000"/>
                </a:solidFill>
                <a:latin typeface="Verdana Pro Black" panose="020B0A04030504040204" pitchFamily="34" charset="0"/>
                <a:cs typeface="Latha" panose="020B0502040204020203" pitchFamily="34" charset="0"/>
              </a:rPr>
              <a:t>Trends for 24/25</a:t>
            </a:r>
          </a:p>
          <a:p>
            <a:endParaRPr lang="en-US" sz="2600" i="1" dirty="0">
              <a:ln>
                <a:solidFill>
                  <a:srgbClr val="FF0000"/>
                </a:solidFill>
              </a:ln>
              <a:solidFill>
                <a:srgbClr val="CC0000"/>
              </a:solidFill>
              <a:latin typeface="Verdana Pro Black" panose="020B0A04030504040204" pitchFamily="34" charset="0"/>
              <a:cs typeface="Latha" panose="020B0502040204020203" pitchFamily="34" charset="0"/>
            </a:endParaRPr>
          </a:p>
          <a:p>
            <a:r>
              <a:rPr lang="en-US" sz="1600" i="1" dirty="0">
                <a:ln>
                  <a:solidFill>
                    <a:srgbClr val="FF0000"/>
                  </a:solidFill>
                </a:ln>
                <a:solidFill>
                  <a:srgbClr val="CC0000"/>
                </a:solidFill>
                <a:latin typeface="Verdana Pro Black" panose="020B0A04030504040204" pitchFamily="34" charset="0"/>
                <a:cs typeface="Latha" panose="020B0502040204020203" pitchFamily="34" charset="0"/>
              </a:rPr>
              <a:t>CECU 2024 (Indianapolis, IN)</a:t>
            </a:r>
          </a:p>
        </p:txBody>
      </p:sp>
    </p:spTree>
    <p:extLst>
      <p:ext uri="{BB962C8B-B14F-4D97-AF65-F5344CB8AC3E}">
        <p14:creationId xmlns:p14="http://schemas.microsoft.com/office/powerpoint/2010/main" val="1830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0507"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10</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501"/>
            <a:ext cx="6408000" cy="41234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In-App Ads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2673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In-app advertising (IAA) refers to the practice of displaying paid advertisements within a mobile app, allowing app owners to capitalize on their real estate by selling ad space to advertisers.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Advertisers benefit by showcasing their ads to a relevant and engaged audience within popular mobile apps.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With 5.25 billion mobile users worldwide as of 2023, having a well-defined mobile advertising strategy has become a necessity. </a:t>
            </a:r>
          </a:p>
        </p:txBody>
      </p:sp>
      <p:pic>
        <p:nvPicPr>
          <p:cNvPr id="3" name="Picture 2" descr="A picture containing text, clipart&#10;&#10;Description automatically generated">
            <a:extLst>
              <a:ext uri="{FF2B5EF4-FFF2-40B4-BE49-F238E27FC236}">
                <a16:creationId xmlns:a16="http://schemas.microsoft.com/office/drawing/2014/main" id="{747D363B-A83C-4E8E-79AB-D7C83CB3E9D2}"/>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014EC64D-2E03-C089-CDC5-D0EC6FCBE9CE}"/>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ACBFBCDE-5340-5E88-B068-DCE53BDD681B}"/>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BC966A7B-458B-E0E3-669A-41E31F770D9A}"/>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CDC8312B-3002-E199-D8B1-754989365F51}"/>
              </a:ext>
            </a:extLst>
          </p:cNvPr>
          <p:cNvSpPr txBox="1"/>
          <p:nvPr/>
        </p:nvSpPr>
        <p:spPr>
          <a:xfrm>
            <a:off x="49161" y="4835723"/>
            <a:ext cx="280220" cy="307777"/>
          </a:xfrm>
          <a:prstGeom prst="rect">
            <a:avLst/>
          </a:prstGeom>
          <a:noFill/>
        </p:spPr>
        <p:txBody>
          <a:bodyPr wrap="square" rtlCol="0">
            <a:spAutoFit/>
          </a:bodyPr>
          <a:lstStyle/>
          <a:p>
            <a:r>
              <a:rPr lang="en-US" dirty="0"/>
              <a:t>A</a:t>
            </a:r>
          </a:p>
        </p:txBody>
      </p:sp>
      <p:pic>
        <p:nvPicPr>
          <p:cNvPr id="5122" name="Picture 2" descr="Image result for in app advertising">
            <a:extLst>
              <a:ext uri="{FF2B5EF4-FFF2-40B4-BE49-F238E27FC236}">
                <a16:creationId xmlns:a16="http://schemas.microsoft.com/office/drawing/2014/main" id="{B110EF85-FBF6-9BA7-50F9-76B9F9F59B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784"/>
          <a:stretch/>
        </p:blipFill>
        <p:spPr bwMode="auto">
          <a:xfrm>
            <a:off x="6729728" y="2729095"/>
            <a:ext cx="2291429" cy="107233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6;g8925b6e9fb_0_4">
            <a:extLst>
              <a:ext uri="{FF2B5EF4-FFF2-40B4-BE49-F238E27FC236}">
                <a16:creationId xmlns:a16="http://schemas.microsoft.com/office/drawing/2014/main" id="{18B08F7C-D875-8E01-028C-B6BA2F91AF73}"/>
              </a:ext>
            </a:extLst>
          </p:cNvPr>
          <p:cNvSpPr txBox="1">
            <a:spLocks/>
          </p:cNvSpPr>
          <p:nvPr/>
        </p:nvSpPr>
        <p:spPr>
          <a:xfrm>
            <a:off x="924908" y="2390952"/>
            <a:ext cx="5887874" cy="16032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IAA is becoming an integral part of any comprehensive mobile marketing strategy.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 IAA market is projected to reach $314.5 billion in 2023. Today, millions of apps are available across mobile devices, users are spending increasingly more time in-app.</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According to eMarketer, 88% of mobile usage is now spent in-app and average 5.5 hours per day. Several ad size options exist including banners, takeovers, native, playable, video, and others.  Costs vary based on size and type of ad, app contracted popularity, sales demand, coverage, impressions contracted, etc. </a:t>
            </a:r>
          </a:p>
        </p:txBody>
      </p:sp>
    </p:spTree>
    <p:extLst>
      <p:ext uri="{BB962C8B-B14F-4D97-AF65-F5344CB8AC3E}">
        <p14:creationId xmlns:p14="http://schemas.microsoft.com/office/powerpoint/2010/main" val="49401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11</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2285999" y="418222"/>
            <a:ext cx="4572001" cy="66490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Student Success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Story Videos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5002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Students providing testimonials about their experience at your school and in the career field after graduation give you a credibility you can never achieve on your own. </a:t>
            </a:r>
          </a:p>
        </p:txBody>
      </p:sp>
      <p:pic>
        <p:nvPicPr>
          <p:cNvPr id="3" name="Picture 2" descr="A picture containing text, clipart&#10;&#10;Description automatically generated">
            <a:extLst>
              <a:ext uri="{FF2B5EF4-FFF2-40B4-BE49-F238E27FC236}">
                <a16:creationId xmlns:a16="http://schemas.microsoft.com/office/drawing/2014/main" id="{5AFC46D2-6447-2E1A-0A92-EC67630670BF}"/>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34BBC230-B4C9-3B20-D1A3-DE2A2E336A57}"/>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439D91B9-4DC4-7A16-872A-6CDDEF79FB95}"/>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4A6701D6-334D-F0BA-9D08-E5EDCABBF9A7}"/>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6689ADC6-399B-41CF-0EB6-3B24F04F410F}"/>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6146" name="Picture 2" descr="Image result for student success">
            <a:extLst>
              <a:ext uri="{FF2B5EF4-FFF2-40B4-BE49-F238E27FC236}">
                <a16:creationId xmlns:a16="http://schemas.microsoft.com/office/drawing/2014/main" id="{6C9FB334-9E32-87F8-D88F-5D8AC5DB47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57" y="1876294"/>
            <a:ext cx="24003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6;g8925b6e9fb_0_4">
            <a:extLst>
              <a:ext uri="{FF2B5EF4-FFF2-40B4-BE49-F238E27FC236}">
                <a16:creationId xmlns:a16="http://schemas.microsoft.com/office/drawing/2014/main" id="{ED7D19A2-9A6D-1C86-4EE1-900DD916C955}"/>
              </a:ext>
            </a:extLst>
          </p:cNvPr>
          <p:cNvSpPr txBox="1">
            <a:spLocks/>
          </p:cNvSpPr>
          <p:nvPr/>
        </p:nvSpPr>
        <p:spPr>
          <a:xfrm>
            <a:off x="914399" y="1810524"/>
            <a:ext cx="5064370" cy="1958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YouTube, TikTok, Website, Instagram stories, Facebook reels, etc.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77% of people who have watched a testimonial video say it has played a part in their decision to use a product or service.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Success stories also allow students to picture themselves in the place of the successful student.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Stories create a stronger impression in targets’ minds than simple statements of fact. </a:t>
            </a:r>
          </a:p>
        </p:txBody>
      </p:sp>
    </p:spTree>
    <p:extLst>
      <p:ext uri="{BB962C8B-B14F-4D97-AF65-F5344CB8AC3E}">
        <p14:creationId xmlns:p14="http://schemas.microsoft.com/office/powerpoint/2010/main" val="241583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12</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0963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Voice Search Optimization</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With the increasing prevalence of voice-enabled devices and virtual assistants, optimizing content for voice search will become paramount. SEO professionals will need to adapt their strategies to accommodate natural language queries and conversational search patterns.</a:t>
            </a:r>
          </a:p>
          <a:p>
            <a:pPr>
              <a:buClr>
                <a:srgbClr val="FF0000"/>
              </a:buClr>
              <a:buSzPts val="4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20% of Google App searches are conducted by voice</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50% of U.S. consumers use voice search every day</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Voice searches are longer than text-based searches, on average</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Experts forecast that by the end of 2024, voice search queries will increase to 2 billion per month</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Weekly voice searches are a habit for 21% of people ages 25-49</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Google has broken language barriers, offering mobile voice search in over 60 languages.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Voice search answers are short, around 29 words.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People are asking questions in nearly 10% of voice searches.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Voice makes up 20% of mobile queries.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50% of all searches were voice-based in 2021</a:t>
            </a:r>
          </a:p>
          <a:p>
            <a:pPr>
              <a:buClr>
                <a:srgbClr val="FF0000"/>
              </a:buClr>
              <a:buSzPct val="100000"/>
            </a:pPr>
            <a:r>
              <a:rPr lang="en-US" sz="1000" i="1" dirty="0">
                <a:solidFill>
                  <a:srgbClr val="FF0000"/>
                </a:solidFill>
                <a:latin typeface="+mj-lt"/>
                <a:ea typeface="Montserrat Black"/>
                <a:cs typeface="Montserrat Black"/>
                <a:sym typeface="Montserrat Black"/>
              </a:rPr>
              <a:t>						Source: LinkedIn</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54EB5ABF-3406-3FC6-4BB4-2510A2878D83}"/>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57294D59-2A65-6E30-DD87-F9EBB87E80F5}"/>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17721048-C9D4-1735-DF27-03B2A12841E6}"/>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C747B836-F705-6501-0779-6B5603285B30}"/>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52A0FF69-3338-8FBB-39C2-C9B9412C4989}"/>
              </a:ext>
            </a:extLst>
          </p:cNvPr>
          <p:cNvSpPr txBox="1"/>
          <p:nvPr/>
        </p:nvSpPr>
        <p:spPr>
          <a:xfrm>
            <a:off x="49161" y="4835723"/>
            <a:ext cx="280220" cy="307777"/>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7916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13</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515991"/>
            <a:ext cx="6408000" cy="56713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Cross Posting on Multiple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Social Media Platforms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2673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Posting to multiple social media platforms will make sure that you have reached all/most of your target audience.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Each social media platform is different. Content for each platform should be different. Version each post to match the features of the platform. For example, use hashtags on IG, links on Facebook and LinkedIn etc.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Understand the different audience by platform. LinkedIn is higher level, more educated. Instagram tends to be younger. Facebook is a more general audience in education and age.</a:t>
            </a:r>
          </a:p>
        </p:txBody>
      </p:sp>
      <p:pic>
        <p:nvPicPr>
          <p:cNvPr id="3" name="Picture 2" descr="A picture containing text, clipart&#10;&#10;Description automatically generated">
            <a:extLst>
              <a:ext uri="{FF2B5EF4-FFF2-40B4-BE49-F238E27FC236}">
                <a16:creationId xmlns:a16="http://schemas.microsoft.com/office/drawing/2014/main" id="{A5566BB1-8441-E0E7-BF20-037FC753B851}"/>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5DAE384A-9340-8A45-2E8E-1A5B11532FED}"/>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1F3AD742-3886-3DDA-5DC1-EF309D190985}"/>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59A80830-6B8D-1AC5-8CC2-FACB4860F2B0}"/>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98D3EB52-7820-92E0-DCD4-EE61344B6442}"/>
              </a:ext>
            </a:extLst>
          </p:cNvPr>
          <p:cNvSpPr txBox="1"/>
          <p:nvPr/>
        </p:nvSpPr>
        <p:spPr>
          <a:xfrm>
            <a:off x="49161" y="4835723"/>
            <a:ext cx="280220" cy="307777"/>
          </a:xfrm>
          <a:prstGeom prst="rect">
            <a:avLst/>
          </a:prstGeom>
          <a:noFill/>
        </p:spPr>
        <p:txBody>
          <a:bodyPr wrap="square" rtlCol="0">
            <a:spAutoFit/>
          </a:bodyPr>
          <a:lstStyle/>
          <a:p>
            <a:r>
              <a:rPr lang="en-US" dirty="0"/>
              <a:t>G</a:t>
            </a:r>
          </a:p>
        </p:txBody>
      </p:sp>
      <p:pic>
        <p:nvPicPr>
          <p:cNvPr id="7170" name="Picture 2" descr="Image result for social media platforms">
            <a:extLst>
              <a:ext uri="{FF2B5EF4-FFF2-40B4-BE49-F238E27FC236}">
                <a16:creationId xmlns:a16="http://schemas.microsoft.com/office/drawing/2014/main" id="{C03D1648-0CCB-6F26-5401-34E98D54A7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0821"/>
          <a:stretch/>
        </p:blipFill>
        <p:spPr bwMode="auto">
          <a:xfrm>
            <a:off x="1306019" y="2884727"/>
            <a:ext cx="3333750" cy="8197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ocial media platforms">
            <a:extLst>
              <a:ext uri="{FF2B5EF4-FFF2-40B4-BE49-F238E27FC236}">
                <a16:creationId xmlns:a16="http://schemas.microsoft.com/office/drawing/2014/main" id="{0C307890-BF63-9548-F294-9E531CBC07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86" t="50821" r="24527"/>
          <a:stretch/>
        </p:blipFill>
        <p:spPr bwMode="auto">
          <a:xfrm>
            <a:off x="4642344" y="2884726"/>
            <a:ext cx="1683094" cy="8197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x social media platform">
            <a:extLst>
              <a:ext uri="{FF2B5EF4-FFF2-40B4-BE49-F238E27FC236}">
                <a16:creationId xmlns:a16="http://schemas.microsoft.com/office/drawing/2014/main" id="{29D3D7C0-DC5F-8A40-5896-B72EEBEC1D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553"/>
          <a:stretch/>
        </p:blipFill>
        <p:spPr bwMode="auto">
          <a:xfrm>
            <a:off x="2972894" y="2837986"/>
            <a:ext cx="830675" cy="91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4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14</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417007"/>
            <a:ext cx="6408000" cy="66884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Dynamic Social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Media Campaigns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5"/>
            <a:ext cx="7315200" cy="26735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Plugging in more than one set of creative and copy into your campaign. The algorithm will take into consideration your targeting parameters and put together the ideal combo to serve to your audience.</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This can improve your engagement, CTR and extend the life of your campaign.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Frequency rate – a metric we use to track the efficacy of our creative and copy. As the number goes up, efficacy goes down. Using dynamic campaigns extends the time between swapping out creative and copy.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Campaigns will be more tailored to each person.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Use in the beginning of a creative swap, A/B testing is still important.</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Pay attention to your cost per click. This will give you insight into whether or not your creative is working. </a:t>
            </a:r>
          </a:p>
        </p:txBody>
      </p:sp>
      <p:pic>
        <p:nvPicPr>
          <p:cNvPr id="3" name="Picture 2" descr="A picture containing text, clipart&#10;&#10;Description automatically generated">
            <a:extLst>
              <a:ext uri="{FF2B5EF4-FFF2-40B4-BE49-F238E27FC236}">
                <a16:creationId xmlns:a16="http://schemas.microsoft.com/office/drawing/2014/main" id="{60FBF85D-4EF2-42AC-0C13-D3CC8253AB7D}"/>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EA059B72-D005-39E5-5C2D-46E14D42EE9F}"/>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F40F7907-CCD5-E9FD-550C-C2D481136831}"/>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9A2063F0-A4C5-232E-AC38-264670B5F54B}"/>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2928B412-6E29-1111-6A5B-74767A1C1BFE}"/>
              </a:ext>
            </a:extLst>
          </p:cNvPr>
          <p:cNvSpPr txBox="1"/>
          <p:nvPr/>
        </p:nvSpPr>
        <p:spPr>
          <a:xfrm>
            <a:off x="49161" y="4835723"/>
            <a:ext cx="280220" cy="307777"/>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352055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15</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503"/>
            <a:ext cx="6408000" cy="41234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Infographics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5"/>
            <a:ext cx="5647174" cy="2673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Infographics simplify complex information into easily digestible and visually appealing formats.</a:t>
            </a:r>
          </a:p>
          <a:p>
            <a:pPr>
              <a:buClr>
                <a:srgbClr val="FF0000"/>
              </a:buClr>
              <a:buSzPct val="100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People retain 4x as much information from visual content than text alone.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They grab and hold attention, which makes them useful for social media and other creative </a:t>
            </a:r>
            <a:r>
              <a:rPr lang="en-US" sz="1200" dirty="0" err="1">
                <a:solidFill>
                  <a:srgbClr val="FF0000"/>
                </a:solidFill>
                <a:latin typeface="+mj-lt"/>
                <a:ea typeface="Montserrat Black"/>
                <a:cs typeface="Montserrat Black"/>
                <a:sym typeface="Montserrat Black"/>
              </a:rPr>
              <a:t>platfoms</a:t>
            </a: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 human brain processes visual information 60x faster than written information, which facilitates the sales closing process. </a:t>
            </a:r>
          </a:p>
        </p:txBody>
      </p:sp>
      <p:pic>
        <p:nvPicPr>
          <p:cNvPr id="3" name="Picture 2" descr="A picture containing text, clipart&#10;&#10;Description automatically generated">
            <a:extLst>
              <a:ext uri="{FF2B5EF4-FFF2-40B4-BE49-F238E27FC236}">
                <a16:creationId xmlns:a16="http://schemas.microsoft.com/office/drawing/2014/main" id="{E229CDC5-DAF6-2EBA-C750-5C261F5623B4}"/>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9950E79B-F32F-9422-5F7F-F6C9F1BFE1B8}"/>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6D693781-C950-1F9A-F831-1B6B9358C138}"/>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BABB1111-CF7B-7FF6-1617-4FF4372FDE8F}"/>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B4A60DA7-C40D-2228-80E1-B4A47BC5139A}"/>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0" name="Picture 9">
            <a:extLst>
              <a:ext uri="{FF2B5EF4-FFF2-40B4-BE49-F238E27FC236}">
                <a16:creationId xmlns:a16="http://schemas.microsoft.com/office/drawing/2014/main" id="{CBC738E3-6499-362B-1085-4AFDA3075EA7}"/>
              </a:ext>
            </a:extLst>
          </p:cNvPr>
          <p:cNvPicPr>
            <a:picLocks noChangeAspect="1"/>
          </p:cNvPicPr>
          <p:nvPr/>
        </p:nvPicPr>
        <p:blipFill>
          <a:blip r:embed="rId6"/>
          <a:stretch>
            <a:fillRect/>
          </a:stretch>
        </p:blipFill>
        <p:spPr>
          <a:xfrm>
            <a:off x="6834157" y="1377767"/>
            <a:ext cx="1638300" cy="2572131"/>
          </a:xfrm>
          <a:prstGeom prst="rect">
            <a:avLst/>
          </a:prstGeom>
        </p:spPr>
      </p:pic>
    </p:spTree>
    <p:extLst>
      <p:ext uri="{BB962C8B-B14F-4D97-AF65-F5344CB8AC3E}">
        <p14:creationId xmlns:p14="http://schemas.microsoft.com/office/powerpoint/2010/main" val="277355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16</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432080"/>
            <a:ext cx="6408000" cy="65376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Singular Focused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Landing Page Goal</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4828233" cy="2673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When developing a landing page the singular focus of your landing page should be: </a:t>
            </a:r>
            <a:r>
              <a:rPr lang="en-US" sz="1200" b="1" dirty="0">
                <a:solidFill>
                  <a:srgbClr val="FF0000"/>
                </a:solidFill>
                <a:latin typeface="+mj-lt"/>
                <a:ea typeface="Montserrat Black"/>
                <a:cs typeface="Montserrat Black"/>
                <a:sym typeface="Montserrat Black"/>
              </a:rPr>
              <a:t>Conversion</a:t>
            </a:r>
          </a:p>
          <a:p>
            <a:pPr>
              <a:buClr>
                <a:srgbClr val="FF0000"/>
              </a:buClr>
              <a:buSzPct val="100000"/>
            </a:pPr>
            <a:endParaRPr lang="en-US" sz="1200" b="1"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Landing pages should be set up for visitors to take a single action eliminating bleeds off the page or multiple link outs where visitors leave the page without much chance of converting.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Landing pages should be designed to convert organic traffic. </a:t>
            </a:r>
          </a:p>
        </p:txBody>
      </p:sp>
      <p:pic>
        <p:nvPicPr>
          <p:cNvPr id="3" name="Picture 2" descr="A picture containing text, clipart&#10;&#10;Description automatically generated">
            <a:extLst>
              <a:ext uri="{FF2B5EF4-FFF2-40B4-BE49-F238E27FC236}">
                <a16:creationId xmlns:a16="http://schemas.microsoft.com/office/drawing/2014/main" id="{15D856D2-1823-BFA1-3D1A-073D713C40D8}"/>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E0A885C1-850E-9734-0BB2-0C1778ECA4E8}"/>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14F40407-81CC-A417-CBF6-0FBCDA145D9E}"/>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AEFD2F9C-63B2-FA03-7748-5DE88292469E}"/>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EF6424C1-A941-C33C-032A-407CE070A666}"/>
              </a:ext>
            </a:extLst>
          </p:cNvPr>
          <p:cNvSpPr txBox="1"/>
          <p:nvPr/>
        </p:nvSpPr>
        <p:spPr>
          <a:xfrm>
            <a:off x="49161" y="4835723"/>
            <a:ext cx="280220" cy="307777"/>
          </a:xfrm>
          <a:prstGeom prst="rect">
            <a:avLst/>
          </a:prstGeom>
          <a:noFill/>
        </p:spPr>
        <p:txBody>
          <a:bodyPr wrap="square" rtlCol="0">
            <a:spAutoFit/>
          </a:bodyPr>
          <a:lstStyle/>
          <a:p>
            <a:r>
              <a:rPr lang="en-US" dirty="0"/>
              <a:t>G</a:t>
            </a:r>
          </a:p>
        </p:txBody>
      </p:sp>
      <p:pic>
        <p:nvPicPr>
          <p:cNvPr id="8194" name="Picture 2" descr="Image result for landing page">
            <a:extLst>
              <a:ext uri="{FF2B5EF4-FFF2-40B4-BE49-F238E27FC236}">
                <a16:creationId xmlns:a16="http://schemas.microsoft.com/office/drawing/2014/main" id="{93103D1A-3572-3AC1-E80B-DB525C2897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2043"/>
          <a:stretch/>
        </p:blipFill>
        <p:spPr bwMode="auto">
          <a:xfrm>
            <a:off x="5911455" y="1660638"/>
            <a:ext cx="1850231" cy="162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3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17</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Hyper-Personalization</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5576835"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Hyper-personalization is a combination of marketing and data analytics. It’s a process whereby marketers combine real-time customer data from multiple touchpoints and channels to create an ultra-detailed, per-customer marketing strategy.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Data makes it possible to deploy customized advertising, products, services, and offers for each customer. This is possible thanks to the latest developments in AI technology, which uses machine learning and deep learning to analyze real-time data about customers, looking for patterns that could indicate what each customer is looking for.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This deeper understanding of a customer’s intentions allows a brand to be in the right place at the right time. </a:t>
            </a:r>
          </a:p>
        </p:txBody>
      </p:sp>
      <p:pic>
        <p:nvPicPr>
          <p:cNvPr id="3" name="Picture 2" descr="A picture containing text, clipart&#10;&#10;Description automatically generated">
            <a:extLst>
              <a:ext uri="{FF2B5EF4-FFF2-40B4-BE49-F238E27FC236}">
                <a16:creationId xmlns:a16="http://schemas.microsoft.com/office/drawing/2014/main" id="{68EA89AB-C7F5-5147-949A-AD53D16BEF08}"/>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7ACACFE3-B557-B4E4-E030-676582F77023}"/>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AD8BA107-DFA2-052B-FCC6-444BAEC294BE}"/>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14799A65-D5C4-C44C-C9EF-0975E8142638}"/>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CA42E890-0829-0449-66E5-353FC918BEC2}"/>
              </a:ext>
            </a:extLst>
          </p:cNvPr>
          <p:cNvSpPr txBox="1"/>
          <p:nvPr/>
        </p:nvSpPr>
        <p:spPr>
          <a:xfrm>
            <a:off x="49161" y="4835723"/>
            <a:ext cx="280220" cy="307777"/>
          </a:xfrm>
          <a:prstGeom prst="rect">
            <a:avLst/>
          </a:prstGeom>
          <a:noFill/>
        </p:spPr>
        <p:txBody>
          <a:bodyPr wrap="square" rtlCol="0">
            <a:spAutoFit/>
          </a:bodyPr>
          <a:lstStyle/>
          <a:p>
            <a:r>
              <a:rPr lang="en-US" dirty="0"/>
              <a:t>F</a:t>
            </a:r>
          </a:p>
        </p:txBody>
      </p:sp>
      <p:pic>
        <p:nvPicPr>
          <p:cNvPr id="9218" name="Picture 2" descr="Image result for hyper-personalization">
            <a:extLst>
              <a:ext uri="{FF2B5EF4-FFF2-40B4-BE49-F238E27FC236}">
                <a16:creationId xmlns:a16="http://schemas.microsoft.com/office/drawing/2014/main" id="{0ADAD443-78AB-D62F-CA85-42E3EE105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06" y="1714500"/>
            <a:ext cx="1990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18</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437105"/>
            <a:ext cx="6408000" cy="64602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Enhanced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Conversion Tracking</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2673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Improve the accuracy of your conversion measurement and unlock more powerful bidding opportunities. Enhanced conversions allows you to collect first-party data for online conversion actions like a form fill along with offline conversion actions (application, enrollment, start). </a:t>
            </a:r>
          </a:p>
        </p:txBody>
      </p:sp>
      <p:pic>
        <p:nvPicPr>
          <p:cNvPr id="3" name="Picture 2">
            <a:extLst>
              <a:ext uri="{FF2B5EF4-FFF2-40B4-BE49-F238E27FC236}">
                <a16:creationId xmlns:a16="http://schemas.microsoft.com/office/drawing/2014/main" id="{E3DD040B-42B2-7396-BCE6-44928BCF4A9B}"/>
              </a:ext>
            </a:extLst>
          </p:cNvPr>
          <p:cNvPicPr>
            <a:picLocks noChangeAspect="1"/>
          </p:cNvPicPr>
          <p:nvPr/>
        </p:nvPicPr>
        <p:blipFill>
          <a:blip r:embed="rId4"/>
          <a:stretch>
            <a:fillRect/>
          </a:stretch>
        </p:blipFill>
        <p:spPr>
          <a:xfrm>
            <a:off x="1236631" y="1939120"/>
            <a:ext cx="1331177" cy="1928027"/>
          </a:xfrm>
          <a:prstGeom prst="rect">
            <a:avLst/>
          </a:prstGeom>
        </p:spPr>
      </p:pic>
      <p:pic>
        <p:nvPicPr>
          <p:cNvPr id="6" name="Picture 5">
            <a:extLst>
              <a:ext uri="{FF2B5EF4-FFF2-40B4-BE49-F238E27FC236}">
                <a16:creationId xmlns:a16="http://schemas.microsoft.com/office/drawing/2014/main" id="{82CEE680-E1F4-CAEC-FD0C-5F9C6BD3F1BB}"/>
              </a:ext>
            </a:extLst>
          </p:cNvPr>
          <p:cNvPicPr>
            <a:picLocks noChangeAspect="1"/>
          </p:cNvPicPr>
          <p:nvPr/>
        </p:nvPicPr>
        <p:blipFill>
          <a:blip r:embed="rId5"/>
          <a:stretch>
            <a:fillRect/>
          </a:stretch>
        </p:blipFill>
        <p:spPr>
          <a:xfrm>
            <a:off x="2662333" y="2030182"/>
            <a:ext cx="4081367" cy="1892808"/>
          </a:xfrm>
          <a:prstGeom prst="rect">
            <a:avLst/>
          </a:prstGeom>
        </p:spPr>
      </p:pic>
      <p:sp>
        <p:nvSpPr>
          <p:cNvPr id="7" name="Rectangle: Rounded Corners 6">
            <a:extLst>
              <a:ext uri="{FF2B5EF4-FFF2-40B4-BE49-F238E27FC236}">
                <a16:creationId xmlns:a16="http://schemas.microsoft.com/office/drawing/2014/main" id="{7B5057BD-C156-E436-B462-040351DA2A38}"/>
              </a:ext>
            </a:extLst>
          </p:cNvPr>
          <p:cNvSpPr/>
          <p:nvPr/>
        </p:nvSpPr>
        <p:spPr>
          <a:xfrm>
            <a:off x="5490754" y="2237773"/>
            <a:ext cx="1347472" cy="1756447"/>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E361F452-5550-2B34-2F68-0DFB4EEEAF29}"/>
              </a:ext>
            </a:extLst>
          </p:cNvPr>
          <p:cNvPicPr>
            <a:picLocks noChangeAspect="1"/>
          </p:cNvPicPr>
          <p:nvPr/>
        </p:nvPicPr>
        <p:blipFill>
          <a:blip r:embed="rId6"/>
          <a:stretch>
            <a:fillRect/>
          </a:stretch>
        </p:blipFill>
        <p:spPr>
          <a:xfrm>
            <a:off x="7476563" y="231228"/>
            <a:ext cx="1356360" cy="918972"/>
          </a:xfrm>
          <a:prstGeom prst="rect">
            <a:avLst/>
          </a:prstGeom>
        </p:spPr>
      </p:pic>
      <p:grpSp>
        <p:nvGrpSpPr>
          <p:cNvPr id="9" name="Group 8">
            <a:extLst>
              <a:ext uri="{FF2B5EF4-FFF2-40B4-BE49-F238E27FC236}">
                <a16:creationId xmlns:a16="http://schemas.microsoft.com/office/drawing/2014/main" id="{B72FC29D-E6AC-86B8-E9D4-A87584807E12}"/>
              </a:ext>
            </a:extLst>
          </p:cNvPr>
          <p:cNvGrpSpPr>
            <a:grpSpLocks noChangeAspect="1"/>
          </p:cNvGrpSpPr>
          <p:nvPr/>
        </p:nvGrpSpPr>
        <p:grpSpPr>
          <a:xfrm>
            <a:off x="215999" y="626440"/>
            <a:ext cx="1887619" cy="523760"/>
            <a:chOff x="0" y="1200967"/>
            <a:chExt cx="1583568" cy="439396"/>
          </a:xfrm>
        </p:grpSpPr>
        <p:pic>
          <p:nvPicPr>
            <p:cNvPr id="10" name="Picture 9" descr="A red sports car&#10;&#10;Description automatically generated">
              <a:extLst>
                <a:ext uri="{FF2B5EF4-FFF2-40B4-BE49-F238E27FC236}">
                  <a16:creationId xmlns:a16="http://schemas.microsoft.com/office/drawing/2014/main" id="{29ED6562-E641-649F-19F2-BBF775C57E05}"/>
                </a:ext>
              </a:extLst>
            </p:cNvPr>
            <p:cNvPicPr>
              <a:picLocks noChangeAspect="1"/>
            </p:cNvPicPr>
            <p:nvPr/>
          </p:nvPicPr>
          <p:blipFill>
            <a:blip r:embed="rId7"/>
            <a:stretch>
              <a:fillRect/>
            </a:stretch>
          </p:blipFill>
          <p:spPr>
            <a:xfrm>
              <a:off x="0" y="1200967"/>
              <a:ext cx="1583568" cy="439396"/>
            </a:xfrm>
            <a:prstGeom prst="rect">
              <a:avLst/>
            </a:prstGeom>
          </p:spPr>
        </p:pic>
        <p:pic>
          <p:nvPicPr>
            <p:cNvPr id="11" name="Google Shape;167;g8925b6e9fb_0_4">
              <a:extLst>
                <a:ext uri="{FF2B5EF4-FFF2-40B4-BE49-F238E27FC236}">
                  <a16:creationId xmlns:a16="http://schemas.microsoft.com/office/drawing/2014/main" id="{7022933C-506D-5CD3-2F98-F6DE6521475E}"/>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12" name="TextBox 11">
            <a:extLst>
              <a:ext uri="{FF2B5EF4-FFF2-40B4-BE49-F238E27FC236}">
                <a16:creationId xmlns:a16="http://schemas.microsoft.com/office/drawing/2014/main" id="{1E1DD690-456A-E1D2-72D2-240B35E882C6}"/>
              </a:ext>
            </a:extLst>
          </p:cNvPr>
          <p:cNvSpPr txBox="1"/>
          <p:nvPr/>
        </p:nvSpPr>
        <p:spPr>
          <a:xfrm>
            <a:off x="49161" y="4835723"/>
            <a:ext cx="280220" cy="307777"/>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33145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19</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422031"/>
            <a:ext cx="6408000" cy="66109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Google Smart Bidding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Strategy Optimization</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With the enrollment journey process being more complex based on changing consumer behaviors, </a:t>
            </a:r>
          </a:p>
          <a:p>
            <a:pPr>
              <a:buClr>
                <a:srgbClr val="FF0000"/>
              </a:buClr>
              <a:buSzPts val="4000"/>
            </a:pPr>
            <a:r>
              <a:rPr lang="en-US" sz="1200" dirty="0">
                <a:solidFill>
                  <a:srgbClr val="FF0000"/>
                </a:solidFill>
                <a:latin typeface="+mj-lt"/>
                <a:ea typeface="Montserrat Black"/>
                <a:cs typeface="Montserrat Black"/>
                <a:sym typeface="Montserrat Black"/>
              </a:rPr>
              <a:t>leverage Google Ads AI to optimize for conversions or conversion value through various smart bidding strategies to align with your marketing goals and objectives</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ct val="100000"/>
            </a:pPr>
            <a:r>
              <a:rPr lang="en-US" sz="1200" dirty="0">
                <a:solidFill>
                  <a:srgbClr val="FF0000"/>
                </a:solidFill>
                <a:latin typeface="+mj-lt"/>
                <a:ea typeface="Montserrat Black"/>
                <a:cs typeface="Montserrat Black"/>
                <a:sym typeface="Montserrat Black"/>
              </a:rPr>
              <a:t>Conversion Based Bidding Strategies</a:t>
            </a:r>
          </a:p>
          <a:p>
            <a:pPr marL="171450" lvl="2"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Target Cost Per Acquisition </a:t>
            </a:r>
            <a:r>
              <a:rPr lang="en-US" sz="1200">
                <a:solidFill>
                  <a:srgbClr val="FF0000"/>
                </a:solidFill>
                <a:latin typeface="+mj-lt"/>
                <a:ea typeface="Montserrat Black"/>
                <a:cs typeface="Montserrat Black"/>
                <a:sym typeface="Montserrat Black"/>
              </a:rPr>
              <a:t>(Target CPA</a:t>
            </a:r>
            <a:r>
              <a:rPr lang="en-US" sz="1200" dirty="0">
                <a:solidFill>
                  <a:srgbClr val="FF0000"/>
                </a:solidFill>
                <a:latin typeface="+mj-lt"/>
                <a:ea typeface="Montserrat Black"/>
                <a:cs typeface="Montserrat Black"/>
                <a:sym typeface="Montserrat Black"/>
              </a:rPr>
              <a:t>)</a:t>
            </a:r>
          </a:p>
          <a:p>
            <a:pPr>
              <a:buClr>
                <a:srgbClr val="FF0000"/>
              </a:buClr>
              <a:buSzPct val="100000"/>
            </a:pPr>
            <a:endParaRPr lang="en-US" sz="1200" dirty="0">
              <a:solidFill>
                <a:srgbClr val="FF0000"/>
              </a:solidFill>
              <a:latin typeface="+mj-lt"/>
              <a:ea typeface="Montserrat Black"/>
              <a:cs typeface="Montserrat Black"/>
              <a:sym typeface="Montserrat Black"/>
            </a:endParaRPr>
          </a:p>
          <a:p>
            <a:pPr>
              <a:buClr>
                <a:srgbClr val="FF0000"/>
              </a:buClr>
              <a:buSzPct val="100000"/>
            </a:pPr>
            <a:r>
              <a:rPr lang="en-US" sz="1200" dirty="0">
                <a:solidFill>
                  <a:srgbClr val="FF0000"/>
                </a:solidFill>
                <a:latin typeface="+mj-lt"/>
                <a:ea typeface="Montserrat Black"/>
                <a:cs typeface="Montserrat Black"/>
                <a:sym typeface="Montserrat Black"/>
              </a:rPr>
              <a:t>Value Based Bidding Strategies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Targeted Return on Ad Spend</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Maximize Conversion Value</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790C41D8-2F27-208F-82CE-D0D3388088D8}"/>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582A3323-AFBB-66CB-F6AD-1240F19D1960}"/>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138D864F-BBCA-2B18-D971-8E7D4D1AA87F}"/>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A36241BA-B54C-C4AC-C409-A8871B990C30}"/>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017A3DFF-BB54-E784-B191-5D499D1FBD29}"/>
              </a:ext>
            </a:extLst>
          </p:cNvPr>
          <p:cNvSpPr txBox="1"/>
          <p:nvPr/>
        </p:nvSpPr>
        <p:spPr>
          <a:xfrm>
            <a:off x="49161" y="4835723"/>
            <a:ext cx="280220" cy="307777"/>
          </a:xfrm>
          <a:prstGeom prst="rect">
            <a:avLst/>
          </a:prstGeom>
          <a:noFill/>
        </p:spPr>
        <p:txBody>
          <a:bodyPr wrap="square" rtlCol="0">
            <a:spAutoFit/>
          </a:bodyPr>
          <a:lstStyle/>
          <a:p>
            <a:r>
              <a:rPr lang="en-US" dirty="0"/>
              <a:t>G</a:t>
            </a:r>
          </a:p>
        </p:txBody>
      </p:sp>
      <p:pic>
        <p:nvPicPr>
          <p:cNvPr id="10242" name="Picture 2" descr="Image result for google smart bidding">
            <a:extLst>
              <a:ext uri="{FF2B5EF4-FFF2-40B4-BE49-F238E27FC236}">
                <a16:creationId xmlns:a16="http://schemas.microsoft.com/office/drawing/2014/main" id="{F16DB32C-A744-356B-3122-3F2D1827C6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575" y="1990830"/>
            <a:ext cx="2905125"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40DF264-6597-B7F9-29C5-EEE3ABE249A2}"/>
              </a:ext>
            </a:extLst>
          </p:cNvPr>
          <p:cNvSpPr/>
          <p:nvPr/>
        </p:nvSpPr>
        <p:spPr>
          <a:xfrm>
            <a:off x="5315578" y="3431511"/>
            <a:ext cx="532563" cy="190919"/>
          </a:xfrm>
          <a:prstGeom prst="rect">
            <a:avLst/>
          </a:prstGeom>
          <a:solidFill>
            <a:srgbClr val="3E7A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67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 name="Rectangle 12">
            <a:extLst>
              <a:ext uri="{FF2B5EF4-FFF2-40B4-BE49-F238E27FC236}">
                <a16:creationId xmlns:a16="http://schemas.microsoft.com/office/drawing/2014/main" id="{A74C1931-136B-4AB2-B0E8-CF91DE7974E6}"/>
              </a:ext>
            </a:extLst>
          </p:cNvPr>
          <p:cNvSpPr/>
          <p:nvPr/>
        </p:nvSpPr>
        <p:spPr>
          <a:xfrm>
            <a:off x="0" y="4317300"/>
            <a:ext cx="9140400" cy="8261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oogle Shape;118;p3"/>
          <p:cNvPicPr preferRelativeResize="0"/>
          <p:nvPr/>
        </p:nvPicPr>
        <p:blipFill rotWithShape="1">
          <a:blip r:embed="rId3">
            <a:alphaModFix/>
          </a:blip>
          <a:srcRect/>
          <a:stretch/>
        </p:blipFill>
        <p:spPr>
          <a:xfrm>
            <a:off x="5785231" y="4400550"/>
            <a:ext cx="2360468" cy="663965"/>
          </a:xfrm>
          <a:prstGeom prst="rect">
            <a:avLst/>
          </a:prstGeom>
          <a:noFill/>
          <a:ln>
            <a:noFill/>
          </a:ln>
        </p:spPr>
      </p:pic>
      <p:sp>
        <p:nvSpPr>
          <p:cNvPr id="120" name="Google Shape;120;p3"/>
          <p:cNvSpPr txBox="1"/>
          <p:nvPr/>
        </p:nvSpPr>
        <p:spPr>
          <a:xfrm>
            <a:off x="909144" y="300960"/>
            <a:ext cx="7325711" cy="575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200" b="0" i="0" u="none" strike="noStrike" cap="none">
                <a:solidFill>
                  <a:schemeClr val="dk1"/>
                </a:solidFill>
                <a:latin typeface="+mj-lt"/>
                <a:ea typeface="Proxima Nova Extrabold"/>
                <a:cs typeface="Proxima Nova Extrabold"/>
                <a:sym typeface="Proxima Nova Extrabold"/>
              </a:rPr>
              <a:t>Today’s Presenters</a:t>
            </a:r>
            <a:endParaRPr sz="3200" b="0" i="0" u="none" strike="noStrike" cap="none">
              <a:solidFill>
                <a:schemeClr val="dk1"/>
              </a:solidFill>
              <a:latin typeface="+mj-lt"/>
              <a:ea typeface="Proxima Nova Extrabold"/>
              <a:cs typeface="Proxima Nova Extrabold"/>
              <a:sym typeface="Proxima Nova Extrabold"/>
            </a:endParaRPr>
          </a:p>
        </p:txBody>
      </p:sp>
      <p:sp>
        <p:nvSpPr>
          <p:cNvPr id="122" name="Google Shape;122;p3"/>
          <p:cNvSpPr txBox="1"/>
          <p:nvPr/>
        </p:nvSpPr>
        <p:spPr>
          <a:xfrm>
            <a:off x="638320" y="2421653"/>
            <a:ext cx="2077323" cy="64633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buClr>
                <a:schemeClr val="dk1"/>
              </a:buClr>
              <a:buSzPts val="1100"/>
              <a:buFont typeface="Arial"/>
              <a:buNone/>
            </a:pPr>
            <a:r>
              <a:rPr lang="en-US" sz="1200" b="1" i="0" u="none" strike="noStrike" cap="none" dirty="0">
                <a:solidFill>
                  <a:schemeClr val="dk1"/>
                </a:solidFill>
                <a:latin typeface="+mn-lt"/>
                <a:ea typeface="Montserrat"/>
                <a:cs typeface="Montserrat"/>
                <a:sym typeface="Montserrat"/>
              </a:rPr>
              <a:t>Greg </a:t>
            </a:r>
            <a:r>
              <a:rPr lang="en-US" sz="1200" b="1" dirty="0">
                <a:solidFill>
                  <a:schemeClr val="dk1"/>
                </a:solidFill>
                <a:latin typeface="+mn-lt"/>
                <a:ea typeface="Montserrat"/>
                <a:cs typeface="Montserrat"/>
                <a:sym typeface="Montserrat"/>
              </a:rPr>
              <a:t>“</a:t>
            </a:r>
            <a:r>
              <a:rPr lang="en-US" sz="1200" b="1" i="0" u="none" strike="noStrike" cap="none" dirty="0">
                <a:solidFill>
                  <a:schemeClr val="dk1"/>
                </a:solidFill>
                <a:latin typeface="+mn-lt"/>
                <a:ea typeface="Montserrat"/>
                <a:cs typeface="Montserrat"/>
                <a:sym typeface="Montserrat"/>
              </a:rPr>
              <a:t>Diesel” Gragg</a:t>
            </a:r>
            <a:endParaRPr sz="1200" b="1" i="0" u="none" strike="noStrike" cap="none" dirty="0">
              <a:solidFill>
                <a:schemeClr val="dk1"/>
              </a:solidFill>
              <a:latin typeface="+mn-lt"/>
              <a:ea typeface="Montserrat"/>
              <a:cs typeface="Montserrat"/>
              <a:sym typeface="Montserrat"/>
            </a:endParaRPr>
          </a:p>
          <a:p>
            <a:pPr marL="0" marR="0" lvl="0" indent="0" algn="ctr" rtl="0">
              <a:spcBef>
                <a:spcPts val="0"/>
              </a:spcBef>
              <a:buClr>
                <a:schemeClr val="dk1"/>
              </a:buClr>
              <a:buSzPts val="1100"/>
              <a:buFont typeface="Arial"/>
              <a:buNone/>
            </a:pPr>
            <a:r>
              <a:rPr lang="en-US" sz="1200" b="0" u="none" strike="noStrike" cap="none" dirty="0">
                <a:solidFill>
                  <a:schemeClr val="tx1"/>
                </a:solidFill>
                <a:latin typeface="+mn-lt"/>
                <a:ea typeface="Montserrat"/>
                <a:cs typeface="Montserrat"/>
                <a:sym typeface="Montserrat"/>
              </a:rPr>
              <a:t>Chairman</a:t>
            </a:r>
          </a:p>
          <a:p>
            <a:pPr marL="0" marR="0" lvl="0" indent="0" algn="ctr" rtl="0">
              <a:spcBef>
                <a:spcPts val="0"/>
              </a:spcBef>
              <a:buClr>
                <a:schemeClr val="dk1"/>
              </a:buClr>
              <a:buSzPts val="1100"/>
              <a:buFont typeface="Arial"/>
              <a:buNone/>
            </a:pPr>
            <a:r>
              <a:rPr lang="en-US" sz="1200" dirty="0">
                <a:solidFill>
                  <a:schemeClr val="tx1"/>
                </a:solidFill>
                <a:latin typeface="+mn-lt"/>
                <a:ea typeface="Montserrat"/>
                <a:cs typeface="Montserrat"/>
                <a:sym typeface="Montserrat"/>
              </a:rPr>
              <a:t>Gragg Advertising</a:t>
            </a:r>
            <a:endParaRPr sz="1200" b="0" u="none" strike="noStrike" cap="none" dirty="0">
              <a:solidFill>
                <a:schemeClr val="tx1"/>
              </a:solidFill>
              <a:latin typeface="Montserrat"/>
              <a:ea typeface="Montserrat"/>
              <a:cs typeface="Montserrat"/>
              <a:sym typeface="Montserrat"/>
            </a:endParaRPr>
          </a:p>
        </p:txBody>
      </p:sp>
      <p:sp>
        <p:nvSpPr>
          <p:cNvPr id="2" name="Rectangle 1">
            <a:extLst>
              <a:ext uri="{FF2B5EF4-FFF2-40B4-BE49-F238E27FC236}">
                <a16:creationId xmlns:a16="http://schemas.microsoft.com/office/drawing/2014/main" id="{A49A810E-5932-456B-A033-EFFAFDA523EC}"/>
              </a:ext>
            </a:extLst>
          </p:cNvPr>
          <p:cNvSpPr/>
          <p:nvPr/>
        </p:nvSpPr>
        <p:spPr>
          <a:xfrm>
            <a:off x="2885135" y="3126817"/>
            <a:ext cx="1965600" cy="646331"/>
          </a:xfrm>
          <a:prstGeom prst="rect">
            <a:avLst/>
          </a:prstGeom>
        </p:spPr>
        <p:txBody>
          <a:bodyPr wrap="square">
            <a:spAutoFit/>
          </a:bodyPr>
          <a:lstStyle/>
          <a:p>
            <a:pPr algn="ctr"/>
            <a:r>
              <a:rPr lang="en-US" sz="1200" b="1" dirty="0">
                <a:solidFill>
                  <a:schemeClr val="tx1"/>
                </a:solidFill>
                <a:latin typeface="+mn-lt"/>
              </a:rPr>
              <a:t>Darryl “Walker” Mattox</a:t>
            </a:r>
          </a:p>
          <a:p>
            <a:pPr algn="ctr"/>
            <a:r>
              <a:rPr lang="en-US" sz="1200" dirty="0">
                <a:solidFill>
                  <a:schemeClr val="tx1"/>
                </a:solidFill>
                <a:latin typeface="+mn-lt"/>
              </a:rPr>
              <a:t>President/CEO</a:t>
            </a:r>
          </a:p>
          <a:p>
            <a:pPr algn="ctr"/>
            <a:r>
              <a:rPr lang="en-US" sz="1200" dirty="0">
                <a:solidFill>
                  <a:schemeClr val="tx1"/>
                </a:solidFill>
                <a:latin typeface="+mn-lt"/>
              </a:rPr>
              <a:t>Gragg Advertising</a:t>
            </a:r>
          </a:p>
        </p:txBody>
      </p:sp>
      <p:sp>
        <p:nvSpPr>
          <p:cNvPr id="12" name="Google Shape;130;p4">
            <a:extLst>
              <a:ext uri="{FF2B5EF4-FFF2-40B4-BE49-F238E27FC236}">
                <a16:creationId xmlns:a16="http://schemas.microsoft.com/office/drawing/2014/main" id="{C3FE8B57-CF14-4493-9606-BAB6EBE1204D}"/>
              </a:ext>
            </a:extLst>
          </p:cNvPr>
          <p:cNvSpPr/>
          <p:nvPr/>
        </p:nvSpPr>
        <p:spPr>
          <a:xfrm>
            <a:off x="89177" y="4705135"/>
            <a:ext cx="27959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Raleway"/>
                <a:ea typeface="Raleway"/>
                <a:cs typeface="Raleway"/>
                <a:sym typeface="Raleway"/>
              </a:rPr>
              <a:t>@GoWithGragg     #GraggChat</a:t>
            </a:r>
            <a:endParaRPr/>
          </a:p>
        </p:txBody>
      </p:sp>
      <p:sp>
        <p:nvSpPr>
          <p:cNvPr id="17" name="Google Shape;117;p3">
            <a:extLst>
              <a:ext uri="{FF2B5EF4-FFF2-40B4-BE49-F238E27FC236}">
                <a16:creationId xmlns:a16="http://schemas.microsoft.com/office/drawing/2014/main" id="{E2729F52-2D00-4410-9036-4590432191E1}"/>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sz="1400">
                <a:solidFill>
                  <a:srgbClr val="FFFFFF"/>
                </a:solidFill>
              </a:rPr>
              <a:t>2</a:t>
            </a:fld>
            <a:endParaRPr sz="1400">
              <a:solidFill>
                <a:srgbClr val="FFFFFF"/>
              </a:solidFill>
            </a:endParaRPr>
          </a:p>
        </p:txBody>
      </p:sp>
      <p:pic>
        <p:nvPicPr>
          <p:cNvPr id="5" name="Picture 4" descr="A picture containing text, person, person&#10;&#10;Description automatically generated">
            <a:extLst>
              <a:ext uri="{FF2B5EF4-FFF2-40B4-BE49-F238E27FC236}">
                <a16:creationId xmlns:a16="http://schemas.microsoft.com/office/drawing/2014/main" id="{933CC01B-E3D8-C673-F105-FCE8F683F818}"/>
              </a:ext>
            </a:extLst>
          </p:cNvPr>
          <p:cNvPicPr>
            <a:picLocks noChangeAspect="1"/>
          </p:cNvPicPr>
          <p:nvPr/>
        </p:nvPicPr>
        <p:blipFill rotWithShape="1">
          <a:blip r:embed="rId4"/>
          <a:srcRect l="57796" r="10428" b="50000"/>
          <a:stretch/>
        </p:blipFill>
        <p:spPr>
          <a:xfrm>
            <a:off x="909144" y="1096941"/>
            <a:ext cx="1549667" cy="1219200"/>
          </a:xfrm>
          <a:prstGeom prst="rect">
            <a:avLst/>
          </a:prstGeom>
        </p:spPr>
      </p:pic>
      <p:pic>
        <p:nvPicPr>
          <p:cNvPr id="10" name="Picture 9" descr="A picture containing text, person, person&#10;&#10;Description automatically generated">
            <a:extLst>
              <a:ext uri="{FF2B5EF4-FFF2-40B4-BE49-F238E27FC236}">
                <a16:creationId xmlns:a16="http://schemas.microsoft.com/office/drawing/2014/main" id="{071F0623-4365-CF99-16CC-9C38A149B1D7}"/>
              </a:ext>
            </a:extLst>
          </p:cNvPr>
          <p:cNvPicPr>
            <a:picLocks noChangeAspect="1"/>
          </p:cNvPicPr>
          <p:nvPr/>
        </p:nvPicPr>
        <p:blipFill rotWithShape="1">
          <a:blip r:embed="rId4"/>
          <a:srcRect l="10132" r="62481" b="58166"/>
          <a:stretch/>
        </p:blipFill>
        <p:spPr>
          <a:xfrm>
            <a:off x="3069969" y="1797640"/>
            <a:ext cx="1602726" cy="1224096"/>
          </a:xfrm>
          <a:prstGeom prst="rect">
            <a:avLst/>
          </a:prstGeom>
        </p:spPr>
      </p:pic>
      <p:sp>
        <p:nvSpPr>
          <p:cNvPr id="3" name="Rectangle 2">
            <a:extLst>
              <a:ext uri="{FF2B5EF4-FFF2-40B4-BE49-F238E27FC236}">
                <a16:creationId xmlns:a16="http://schemas.microsoft.com/office/drawing/2014/main" id="{78F8E521-A198-3728-C389-589FAAD12105}"/>
              </a:ext>
            </a:extLst>
          </p:cNvPr>
          <p:cNvSpPr/>
          <p:nvPr/>
        </p:nvSpPr>
        <p:spPr>
          <a:xfrm>
            <a:off x="5744735" y="2652817"/>
            <a:ext cx="1965600" cy="646331"/>
          </a:xfrm>
          <a:prstGeom prst="rect">
            <a:avLst/>
          </a:prstGeom>
        </p:spPr>
        <p:txBody>
          <a:bodyPr wrap="square">
            <a:spAutoFit/>
          </a:bodyPr>
          <a:lstStyle/>
          <a:p>
            <a:pPr algn="ctr"/>
            <a:r>
              <a:rPr lang="en-US" sz="1200" b="1" dirty="0">
                <a:solidFill>
                  <a:schemeClr val="tx1"/>
                </a:solidFill>
                <a:latin typeface="+mn-lt"/>
              </a:rPr>
              <a:t>Fred Frantz</a:t>
            </a:r>
          </a:p>
          <a:p>
            <a:pPr algn="ctr"/>
            <a:r>
              <a:rPr lang="en-US" sz="1200" dirty="0">
                <a:solidFill>
                  <a:schemeClr val="tx1"/>
                </a:solidFill>
                <a:latin typeface="+mn-lt"/>
              </a:rPr>
              <a:t>COO</a:t>
            </a:r>
          </a:p>
          <a:p>
            <a:pPr algn="ctr"/>
            <a:r>
              <a:rPr lang="en-US" sz="1200" dirty="0">
                <a:solidFill>
                  <a:schemeClr val="tx1"/>
                </a:solidFill>
                <a:latin typeface="+mn-lt"/>
              </a:rPr>
              <a:t>Gragg Advertising</a:t>
            </a:r>
          </a:p>
        </p:txBody>
      </p:sp>
      <p:sp>
        <p:nvSpPr>
          <p:cNvPr id="6" name="Rectangle 5">
            <a:extLst>
              <a:ext uri="{FF2B5EF4-FFF2-40B4-BE49-F238E27FC236}">
                <a16:creationId xmlns:a16="http://schemas.microsoft.com/office/drawing/2014/main" id="{034DFCC8-81FD-9EB7-2E9B-735E134FB6CA}"/>
              </a:ext>
            </a:extLst>
          </p:cNvPr>
          <p:cNvSpPr/>
          <p:nvPr/>
        </p:nvSpPr>
        <p:spPr>
          <a:xfrm>
            <a:off x="5774735" y="1055617"/>
            <a:ext cx="1965600" cy="276999"/>
          </a:xfrm>
          <a:prstGeom prst="rect">
            <a:avLst/>
          </a:prstGeom>
        </p:spPr>
        <p:txBody>
          <a:bodyPr wrap="square">
            <a:spAutoFit/>
          </a:bodyPr>
          <a:lstStyle/>
          <a:p>
            <a:pPr algn="ctr"/>
            <a:r>
              <a:rPr lang="en-US" sz="1200" b="1" dirty="0">
                <a:solidFill>
                  <a:schemeClr val="tx1"/>
                </a:solidFill>
                <a:latin typeface="+mn-lt"/>
              </a:rPr>
              <a:t>Special Appearance by</a:t>
            </a:r>
            <a:endParaRPr lang="en-US" sz="1200" dirty="0">
              <a:solidFill>
                <a:schemeClr val="tx1"/>
              </a:solidFill>
              <a:latin typeface="+mn-lt"/>
            </a:endParaRPr>
          </a:p>
        </p:txBody>
      </p:sp>
      <p:sp>
        <p:nvSpPr>
          <p:cNvPr id="8" name="TextBox 7">
            <a:extLst>
              <a:ext uri="{FF2B5EF4-FFF2-40B4-BE49-F238E27FC236}">
                <a16:creationId xmlns:a16="http://schemas.microsoft.com/office/drawing/2014/main" id="{7E00E868-5A62-7A51-CBD4-E32F1D04D707}"/>
              </a:ext>
            </a:extLst>
          </p:cNvPr>
          <p:cNvSpPr txBox="1"/>
          <p:nvPr/>
        </p:nvSpPr>
        <p:spPr>
          <a:xfrm>
            <a:off x="6130413" y="1641987"/>
            <a:ext cx="1184787" cy="523220"/>
          </a:xfrm>
          <a:prstGeom prst="rect">
            <a:avLst/>
          </a:prstGeom>
          <a:noFill/>
        </p:spPr>
        <p:txBody>
          <a:bodyPr wrap="square" rtlCol="0">
            <a:spAutoFit/>
          </a:bodyPr>
          <a:lstStyle/>
          <a:p>
            <a:pPr algn="ctr"/>
            <a:r>
              <a:rPr lang="en-US" dirty="0"/>
              <a:t>Need photo of Fred</a:t>
            </a:r>
          </a:p>
        </p:txBody>
      </p:sp>
      <p:pic>
        <p:nvPicPr>
          <p:cNvPr id="9" name="Picture 8">
            <a:extLst>
              <a:ext uri="{FF2B5EF4-FFF2-40B4-BE49-F238E27FC236}">
                <a16:creationId xmlns:a16="http://schemas.microsoft.com/office/drawing/2014/main" id="{7ED7FF99-487E-6E4C-716F-CCEA68DC6DB1}"/>
              </a:ext>
            </a:extLst>
          </p:cNvPr>
          <p:cNvPicPr>
            <a:picLocks noChangeAspect="1"/>
          </p:cNvPicPr>
          <p:nvPr/>
        </p:nvPicPr>
        <p:blipFill>
          <a:blip r:embed="rId5"/>
          <a:stretch>
            <a:fillRect/>
          </a:stretch>
        </p:blipFill>
        <p:spPr>
          <a:xfrm>
            <a:off x="5982142" y="1329015"/>
            <a:ext cx="1481328" cy="13274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20</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503"/>
            <a:ext cx="6408000" cy="41234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Demand Gen Ad Solutions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5"/>
            <a:ext cx="3818534" cy="26735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Demand gen is a Google Ads network campaign that captures engagement and action across YouTube (including YouTube Shorts) and Google’s most immersive, visual touchpoints using audience-first creative assets and images that drive demand through effective measurement</a:t>
            </a:r>
          </a:p>
          <a:p>
            <a:pPr>
              <a:buClr>
                <a:srgbClr val="FF0000"/>
              </a:buClr>
              <a:buSzPts val="4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Up to 86% of online users spring into immediate action after discovering something new on YouTube or Google</a:t>
            </a:r>
            <a:r>
              <a:rPr lang="en-US" sz="1200" baseline="30000" dirty="0">
                <a:solidFill>
                  <a:srgbClr val="FF0000"/>
                </a:solidFill>
                <a:latin typeface="+mj-lt"/>
                <a:ea typeface="Montserrat Black"/>
                <a:cs typeface="Montserrat Black"/>
                <a:sym typeface="Montserrat Black"/>
              </a:rPr>
              <a:t>1</a:t>
            </a: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sp>
        <p:nvSpPr>
          <p:cNvPr id="3" name="TextBox 2">
            <a:extLst>
              <a:ext uri="{FF2B5EF4-FFF2-40B4-BE49-F238E27FC236}">
                <a16:creationId xmlns:a16="http://schemas.microsoft.com/office/drawing/2014/main" id="{AD4D1DC9-F090-177C-E023-0BC9FE697E73}"/>
              </a:ext>
            </a:extLst>
          </p:cNvPr>
          <p:cNvSpPr txBox="1"/>
          <p:nvPr/>
        </p:nvSpPr>
        <p:spPr>
          <a:xfrm>
            <a:off x="0" y="3718894"/>
            <a:ext cx="6743700" cy="338554"/>
          </a:xfrm>
          <a:prstGeom prst="rect">
            <a:avLst/>
          </a:prstGeom>
          <a:noFill/>
        </p:spPr>
        <p:txBody>
          <a:bodyPr wrap="square">
            <a:spAutoFit/>
          </a:bodyPr>
          <a:lstStyle/>
          <a:p>
            <a:r>
              <a:rPr lang="en-US" sz="800" i="1" baseline="30000" dirty="0">
                <a:latin typeface="Arial" panose="020B0604020202020204" pitchFamily="34" charset="0"/>
                <a:cs typeface="Arial" panose="020B0604020202020204" pitchFamily="34" charset="0"/>
              </a:rPr>
              <a:t>1</a:t>
            </a:r>
            <a:r>
              <a:rPr lang="en-US" sz="800" i="1" dirty="0">
                <a:latin typeface="Arial" panose="020B0604020202020204" pitchFamily="34" charset="0"/>
                <a:cs typeface="Arial" panose="020B0604020202020204" pitchFamily="34" charset="0"/>
              </a:rPr>
              <a:t>Source: Google/Ipsos, Video &amp; Social Ad Impact Study July 2023-August 2023, online survey of online users 18-54 who use social apps/sites monthly or more often (social apps/sites: Discover, YouTube, YouTube Shorts, Gmail, Facebook, Instagram, TikTok, Twitter, Snapchat </a:t>
            </a:r>
            <a:endParaRPr lang="en-US" sz="800" i="1" baseline="30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BB97F1E-47E4-2E1A-9225-6C3125466869}"/>
              </a:ext>
            </a:extLst>
          </p:cNvPr>
          <p:cNvGrpSpPr/>
          <p:nvPr/>
        </p:nvGrpSpPr>
        <p:grpSpPr>
          <a:xfrm>
            <a:off x="4842662" y="1488372"/>
            <a:ext cx="4070532" cy="2122790"/>
            <a:chOff x="5385959" y="2042215"/>
            <a:chExt cx="6499143" cy="3537636"/>
          </a:xfrm>
        </p:grpSpPr>
        <p:pic>
          <p:nvPicPr>
            <p:cNvPr id="7" name="Picture 6">
              <a:extLst>
                <a:ext uri="{FF2B5EF4-FFF2-40B4-BE49-F238E27FC236}">
                  <a16:creationId xmlns:a16="http://schemas.microsoft.com/office/drawing/2014/main" id="{1B6CE8CB-D438-3D63-2A95-331EBA5FF9A2}"/>
                </a:ext>
              </a:extLst>
            </p:cNvPr>
            <p:cNvPicPr>
              <a:picLocks noChangeAspect="1"/>
            </p:cNvPicPr>
            <p:nvPr/>
          </p:nvPicPr>
          <p:blipFill>
            <a:blip r:embed="rId4"/>
            <a:stretch>
              <a:fillRect/>
            </a:stretch>
          </p:blipFill>
          <p:spPr>
            <a:xfrm>
              <a:off x="5385959" y="2045269"/>
              <a:ext cx="2030877" cy="3436868"/>
            </a:xfrm>
            <a:prstGeom prst="rect">
              <a:avLst/>
            </a:prstGeom>
          </p:spPr>
        </p:pic>
        <p:pic>
          <p:nvPicPr>
            <p:cNvPr id="8" name="Picture 7">
              <a:extLst>
                <a:ext uri="{FF2B5EF4-FFF2-40B4-BE49-F238E27FC236}">
                  <a16:creationId xmlns:a16="http://schemas.microsoft.com/office/drawing/2014/main" id="{6052CD13-B4B3-71FA-0CBD-0826FB798EE8}"/>
                </a:ext>
              </a:extLst>
            </p:cNvPr>
            <p:cNvPicPr>
              <a:picLocks noChangeAspect="1"/>
            </p:cNvPicPr>
            <p:nvPr/>
          </p:nvPicPr>
          <p:blipFill>
            <a:blip r:embed="rId5"/>
            <a:stretch>
              <a:fillRect/>
            </a:stretch>
          </p:blipFill>
          <p:spPr>
            <a:xfrm>
              <a:off x="7416836" y="2045269"/>
              <a:ext cx="2190633" cy="2678049"/>
            </a:xfrm>
            <a:prstGeom prst="rect">
              <a:avLst/>
            </a:prstGeom>
          </p:spPr>
        </p:pic>
        <p:pic>
          <p:nvPicPr>
            <p:cNvPr id="9" name="Picture 8">
              <a:extLst>
                <a:ext uri="{FF2B5EF4-FFF2-40B4-BE49-F238E27FC236}">
                  <a16:creationId xmlns:a16="http://schemas.microsoft.com/office/drawing/2014/main" id="{1487DE86-C7C9-7D4F-96D6-7F8082B9E9B1}"/>
                </a:ext>
              </a:extLst>
            </p:cNvPr>
            <p:cNvPicPr>
              <a:picLocks noChangeAspect="1"/>
            </p:cNvPicPr>
            <p:nvPr/>
          </p:nvPicPr>
          <p:blipFill>
            <a:blip r:embed="rId6"/>
            <a:stretch>
              <a:fillRect/>
            </a:stretch>
          </p:blipFill>
          <p:spPr>
            <a:xfrm>
              <a:off x="9713250" y="2042215"/>
              <a:ext cx="1792489" cy="2928938"/>
            </a:xfrm>
            <a:prstGeom prst="rect">
              <a:avLst/>
            </a:prstGeom>
          </p:spPr>
        </p:pic>
        <p:sp>
          <p:nvSpPr>
            <p:cNvPr id="10" name="Rectangle: Rounded Corners 9">
              <a:extLst>
                <a:ext uri="{FF2B5EF4-FFF2-40B4-BE49-F238E27FC236}">
                  <a16:creationId xmlns:a16="http://schemas.microsoft.com/office/drawing/2014/main" id="{5D615176-FB43-ED9F-05B1-02A4416EF20E}"/>
                </a:ext>
              </a:extLst>
            </p:cNvPr>
            <p:cNvSpPr/>
            <p:nvPr/>
          </p:nvSpPr>
          <p:spPr>
            <a:xfrm>
              <a:off x="5385959" y="2042215"/>
              <a:ext cx="6499143" cy="3537636"/>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picture containing text, clipart&#10;&#10;Description automatically generated">
            <a:extLst>
              <a:ext uri="{FF2B5EF4-FFF2-40B4-BE49-F238E27FC236}">
                <a16:creationId xmlns:a16="http://schemas.microsoft.com/office/drawing/2014/main" id="{E212FACC-8EFD-BE10-FDDB-47418E492F11}"/>
              </a:ext>
            </a:extLst>
          </p:cNvPr>
          <p:cNvPicPr>
            <a:picLocks noChangeAspect="1"/>
          </p:cNvPicPr>
          <p:nvPr/>
        </p:nvPicPr>
        <p:blipFill>
          <a:blip r:embed="rId7"/>
          <a:stretch>
            <a:fillRect/>
          </a:stretch>
        </p:blipFill>
        <p:spPr>
          <a:xfrm>
            <a:off x="7476563" y="231228"/>
            <a:ext cx="1356360" cy="918972"/>
          </a:xfrm>
          <a:prstGeom prst="rect">
            <a:avLst/>
          </a:prstGeom>
        </p:spPr>
      </p:pic>
      <p:grpSp>
        <p:nvGrpSpPr>
          <p:cNvPr id="12" name="Group 11">
            <a:extLst>
              <a:ext uri="{FF2B5EF4-FFF2-40B4-BE49-F238E27FC236}">
                <a16:creationId xmlns:a16="http://schemas.microsoft.com/office/drawing/2014/main" id="{C2ECA442-D55B-2B91-916F-908D060D630D}"/>
              </a:ext>
            </a:extLst>
          </p:cNvPr>
          <p:cNvGrpSpPr>
            <a:grpSpLocks noChangeAspect="1"/>
          </p:cNvGrpSpPr>
          <p:nvPr/>
        </p:nvGrpSpPr>
        <p:grpSpPr>
          <a:xfrm>
            <a:off x="215999" y="626440"/>
            <a:ext cx="1887619" cy="523760"/>
            <a:chOff x="0" y="1200967"/>
            <a:chExt cx="1583568" cy="439396"/>
          </a:xfrm>
        </p:grpSpPr>
        <p:pic>
          <p:nvPicPr>
            <p:cNvPr id="13" name="Picture 12" descr="A red sports car&#10;&#10;Description automatically generated">
              <a:extLst>
                <a:ext uri="{FF2B5EF4-FFF2-40B4-BE49-F238E27FC236}">
                  <a16:creationId xmlns:a16="http://schemas.microsoft.com/office/drawing/2014/main" id="{20D15982-7F4D-B6DA-C9EB-878621991900}"/>
                </a:ext>
              </a:extLst>
            </p:cNvPr>
            <p:cNvPicPr>
              <a:picLocks noChangeAspect="1"/>
            </p:cNvPicPr>
            <p:nvPr/>
          </p:nvPicPr>
          <p:blipFill>
            <a:blip r:embed="rId8"/>
            <a:stretch>
              <a:fillRect/>
            </a:stretch>
          </p:blipFill>
          <p:spPr>
            <a:xfrm>
              <a:off x="0" y="1200967"/>
              <a:ext cx="1583568" cy="439396"/>
            </a:xfrm>
            <a:prstGeom prst="rect">
              <a:avLst/>
            </a:prstGeom>
          </p:spPr>
        </p:pic>
        <p:pic>
          <p:nvPicPr>
            <p:cNvPr id="14" name="Google Shape;167;g8925b6e9fb_0_4">
              <a:extLst>
                <a:ext uri="{FF2B5EF4-FFF2-40B4-BE49-F238E27FC236}">
                  <a16:creationId xmlns:a16="http://schemas.microsoft.com/office/drawing/2014/main" id="{36D05A7B-2B7D-9A7F-288A-AF74DEFFD0A5}"/>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15" name="TextBox 14">
            <a:extLst>
              <a:ext uri="{FF2B5EF4-FFF2-40B4-BE49-F238E27FC236}">
                <a16:creationId xmlns:a16="http://schemas.microsoft.com/office/drawing/2014/main" id="{85E7B193-8C1D-7B30-77FE-F66F34189518}"/>
              </a:ext>
            </a:extLst>
          </p:cNvPr>
          <p:cNvSpPr txBox="1"/>
          <p:nvPr/>
        </p:nvSpPr>
        <p:spPr>
          <a:xfrm>
            <a:off x="49161" y="4835723"/>
            <a:ext cx="280220" cy="307777"/>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284347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21</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META CAPI</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5320602"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b="1" i="0" u="none" strike="noStrike" dirty="0">
                <a:solidFill>
                  <a:srgbClr val="FF0000"/>
                </a:solidFill>
                <a:effectLst/>
                <a:highlight>
                  <a:srgbClr val="FFFFFF"/>
                </a:highlight>
                <a:latin typeface="+mj-lt"/>
              </a:rPr>
              <a:t>META CAPI</a:t>
            </a:r>
            <a:r>
              <a:rPr lang="en-US" sz="1200" b="0" i="0" u="none" strike="noStrike" dirty="0">
                <a:solidFill>
                  <a:srgbClr val="FF0000"/>
                </a:solidFill>
                <a:effectLst/>
                <a:highlight>
                  <a:srgbClr val="FFFFFF"/>
                </a:highlight>
                <a:latin typeface="+mj-lt"/>
              </a:rPr>
              <a:t> is an API made available by Meta that allows you to send conversion data directly from your server to Facebook's server.</a:t>
            </a:r>
            <a:r>
              <a:rPr lang="en-US" sz="1200" b="0" i="0" dirty="0">
                <a:solidFill>
                  <a:srgbClr val="FF0000"/>
                </a:solidFill>
                <a:effectLst/>
                <a:highlight>
                  <a:srgbClr val="FFFFFF"/>
                </a:highlight>
                <a:latin typeface="+mj-lt"/>
              </a:rPr>
              <a:t> </a:t>
            </a:r>
            <a:r>
              <a:rPr lang="en-US" sz="1200" b="0" i="0" u="none" strike="noStrike" dirty="0">
                <a:solidFill>
                  <a:srgbClr val="FF0000"/>
                </a:solidFill>
                <a:effectLst/>
                <a:highlight>
                  <a:srgbClr val="FFFFFF"/>
                </a:highlight>
                <a:latin typeface="+mj-lt"/>
              </a:rPr>
              <a:t>It helps fill the void left by third-party cookie deprecation and results in more sophisticated data for creating programmatic campaigns.</a:t>
            </a:r>
            <a:endParaRPr lang="en-US" sz="1200" b="1" i="0" u="none" strike="noStrike" baseline="30000" dirty="0">
              <a:solidFill>
                <a:srgbClr val="FF0000"/>
              </a:solidFill>
              <a:effectLst/>
              <a:highlight>
                <a:srgbClr val="D1DBFA"/>
              </a:highlight>
              <a:latin typeface="+mj-lt"/>
            </a:endParaRPr>
          </a:p>
          <a:p>
            <a:pPr>
              <a:buClr>
                <a:srgbClr val="FF0000"/>
              </a:buClr>
              <a:buSzPct val="100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Designed to create a direct connection between your marketing data and Meta to optimize targeting and decrease CPA (action).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Using website conversions is integral to tracking the progress and success of your campaign. CAPI is the latest, and best way to track these events.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To set up correctly, working with a developer is highly recommended. You will need access to the backend of your website. </a:t>
            </a:r>
          </a:p>
        </p:txBody>
      </p:sp>
      <p:pic>
        <p:nvPicPr>
          <p:cNvPr id="3" name="Picture 2" descr="A picture containing text, clipart&#10;&#10;Description automatically generated">
            <a:extLst>
              <a:ext uri="{FF2B5EF4-FFF2-40B4-BE49-F238E27FC236}">
                <a16:creationId xmlns:a16="http://schemas.microsoft.com/office/drawing/2014/main" id="{0BC82DBB-C388-6C5C-1D49-DC83D654C5DC}"/>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8766CC1C-033B-8BFF-FF33-52D4B5650548}"/>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A8241B93-CF58-8EC3-6440-43B5A8F84C8A}"/>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C14DA963-D38A-CA9D-9672-F4FC8D79F0CA}"/>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9354DD3E-B9D4-ED4B-40BA-24D46C8D3BDB}"/>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1266" name="Picture 2" descr="Image result for meta conversion api">
            <a:extLst>
              <a:ext uri="{FF2B5EF4-FFF2-40B4-BE49-F238E27FC236}">
                <a16:creationId xmlns:a16="http://schemas.microsoft.com/office/drawing/2014/main" id="{3B8F1AF6-07DC-7883-6761-BA87A0044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0807" y="1769723"/>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22</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505"/>
            <a:ext cx="6408000" cy="4123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Video Reach Campaigns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7"/>
            <a:ext cx="7315200" cy="2673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Video Reach campaigns can help optimize your video assets through appropriately choosing your YouTube target audience, discovering the correct ad combinations, analyzing key performance metrics to maximize your audience reach potential and build brand awareness</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Advertisers using two or more brand formats resulted up to a 9% increase in conversions</a:t>
            </a:r>
            <a:r>
              <a:rPr lang="en-US" sz="1200" baseline="30000" dirty="0">
                <a:solidFill>
                  <a:srgbClr val="FF0000"/>
                </a:solidFill>
                <a:latin typeface="+mj-lt"/>
                <a:ea typeface="Montserrat Black"/>
                <a:cs typeface="Montserrat Black"/>
                <a:sym typeface="Montserrat Black"/>
              </a:rPr>
              <a:t>1</a:t>
            </a: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pic>
        <p:nvPicPr>
          <p:cNvPr id="3" name="Picture 2">
            <a:extLst>
              <a:ext uri="{FF2B5EF4-FFF2-40B4-BE49-F238E27FC236}">
                <a16:creationId xmlns:a16="http://schemas.microsoft.com/office/drawing/2014/main" id="{6685E758-7825-D2A3-0646-E3492748D2EB}"/>
              </a:ext>
            </a:extLst>
          </p:cNvPr>
          <p:cNvPicPr>
            <a:picLocks noChangeAspect="1"/>
          </p:cNvPicPr>
          <p:nvPr/>
        </p:nvPicPr>
        <p:blipFill>
          <a:blip r:embed="rId4"/>
          <a:stretch>
            <a:fillRect/>
          </a:stretch>
        </p:blipFill>
        <p:spPr>
          <a:xfrm>
            <a:off x="1861103" y="2069313"/>
            <a:ext cx="5260848" cy="1243584"/>
          </a:xfrm>
          <a:prstGeom prst="rect">
            <a:avLst/>
          </a:prstGeom>
        </p:spPr>
      </p:pic>
      <p:sp>
        <p:nvSpPr>
          <p:cNvPr id="6" name="TextBox 5">
            <a:extLst>
              <a:ext uri="{FF2B5EF4-FFF2-40B4-BE49-F238E27FC236}">
                <a16:creationId xmlns:a16="http://schemas.microsoft.com/office/drawing/2014/main" id="{ED5214AE-949C-1F38-BD84-F1145EA2E52E}"/>
              </a:ext>
            </a:extLst>
          </p:cNvPr>
          <p:cNvSpPr txBox="1"/>
          <p:nvPr/>
        </p:nvSpPr>
        <p:spPr>
          <a:xfrm>
            <a:off x="68471" y="3867143"/>
            <a:ext cx="7755373" cy="215444"/>
          </a:xfrm>
          <a:prstGeom prst="rect">
            <a:avLst/>
          </a:prstGeom>
          <a:noFill/>
        </p:spPr>
        <p:txBody>
          <a:bodyPr wrap="square">
            <a:spAutoFit/>
          </a:bodyPr>
          <a:lstStyle/>
          <a:p>
            <a:r>
              <a:rPr lang="en-US" sz="800" i="1" baseline="30000" dirty="0">
                <a:latin typeface="Arial" panose="020B0604020202020204" pitchFamily="34" charset="0"/>
                <a:cs typeface="Arial" panose="020B0604020202020204" pitchFamily="34" charset="0"/>
              </a:rPr>
              <a:t>1</a:t>
            </a:r>
            <a:r>
              <a:rPr lang="en-US" sz="800" i="1" dirty="0">
                <a:latin typeface="Arial" panose="020B0604020202020204" pitchFamily="34" charset="0"/>
                <a:cs typeface="Arial" panose="020B0604020202020204" pitchFamily="34" charset="0"/>
              </a:rPr>
              <a:t>Source: Google internal data, 56,000 active advertisers with multi-touch conversion paths including video, August 2021-October 2021</a:t>
            </a:r>
            <a:endParaRPr lang="en-US" sz="800" i="1" baseline="30000" dirty="0">
              <a:latin typeface="Arial" panose="020B0604020202020204" pitchFamily="34" charset="0"/>
              <a:cs typeface="Arial" panose="020B0604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E9DAE135-CEA8-BDC5-1EE2-23C5BD96D3BB}"/>
              </a:ext>
            </a:extLst>
          </p:cNvPr>
          <p:cNvPicPr>
            <a:picLocks noChangeAspect="1"/>
          </p:cNvPicPr>
          <p:nvPr/>
        </p:nvPicPr>
        <p:blipFill>
          <a:blip r:embed="rId5"/>
          <a:stretch>
            <a:fillRect/>
          </a:stretch>
        </p:blipFill>
        <p:spPr>
          <a:xfrm>
            <a:off x="7476563" y="231228"/>
            <a:ext cx="1356360" cy="918972"/>
          </a:xfrm>
          <a:prstGeom prst="rect">
            <a:avLst/>
          </a:prstGeom>
        </p:spPr>
      </p:pic>
      <p:grpSp>
        <p:nvGrpSpPr>
          <p:cNvPr id="8" name="Group 7">
            <a:extLst>
              <a:ext uri="{FF2B5EF4-FFF2-40B4-BE49-F238E27FC236}">
                <a16:creationId xmlns:a16="http://schemas.microsoft.com/office/drawing/2014/main" id="{2FCD0847-DC53-A73F-C700-171E6F8A1F7D}"/>
              </a:ext>
            </a:extLst>
          </p:cNvPr>
          <p:cNvGrpSpPr>
            <a:grpSpLocks noChangeAspect="1"/>
          </p:cNvGrpSpPr>
          <p:nvPr/>
        </p:nvGrpSpPr>
        <p:grpSpPr>
          <a:xfrm>
            <a:off x="215999" y="626440"/>
            <a:ext cx="1887619" cy="523760"/>
            <a:chOff x="0" y="1200967"/>
            <a:chExt cx="1583568" cy="439396"/>
          </a:xfrm>
        </p:grpSpPr>
        <p:pic>
          <p:nvPicPr>
            <p:cNvPr id="9" name="Picture 8" descr="A red sports car&#10;&#10;Description automatically generated">
              <a:extLst>
                <a:ext uri="{FF2B5EF4-FFF2-40B4-BE49-F238E27FC236}">
                  <a16:creationId xmlns:a16="http://schemas.microsoft.com/office/drawing/2014/main" id="{6E050C55-A6AB-DE6A-D660-9BBEF355D629}"/>
                </a:ext>
              </a:extLst>
            </p:cNvPr>
            <p:cNvPicPr>
              <a:picLocks noChangeAspect="1"/>
            </p:cNvPicPr>
            <p:nvPr/>
          </p:nvPicPr>
          <p:blipFill>
            <a:blip r:embed="rId6"/>
            <a:stretch>
              <a:fillRect/>
            </a:stretch>
          </p:blipFill>
          <p:spPr>
            <a:xfrm>
              <a:off x="0" y="1200967"/>
              <a:ext cx="1583568" cy="439396"/>
            </a:xfrm>
            <a:prstGeom prst="rect">
              <a:avLst/>
            </a:prstGeom>
          </p:spPr>
        </p:pic>
        <p:pic>
          <p:nvPicPr>
            <p:cNvPr id="10" name="Google Shape;167;g8925b6e9fb_0_4">
              <a:extLst>
                <a:ext uri="{FF2B5EF4-FFF2-40B4-BE49-F238E27FC236}">
                  <a16:creationId xmlns:a16="http://schemas.microsoft.com/office/drawing/2014/main" id="{962F37EF-CF26-6290-F389-77B12AC3D1EF}"/>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11" name="TextBox 10">
            <a:extLst>
              <a:ext uri="{FF2B5EF4-FFF2-40B4-BE49-F238E27FC236}">
                <a16:creationId xmlns:a16="http://schemas.microsoft.com/office/drawing/2014/main" id="{057CADD1-630E-1391-FBD0-5CF78D84F037}"/>
              </a:ext>
            </a:extLst>
          </p:cNvPr>
          <p:cNvSpPr txBox="1"/>
          <p:nvPr/>
        </p:nvSpPr>
        <p:spPr>
          <a:xfrm>
            <a:off x="49161" y="4835723"/>
            <a:ext cx="280220" cy="307777"/>
          </a:xfrm>
          <a:prstGeom prst="rect">
            <a:avLst/>
          </a:prstGeom>
          <a:noFill/>
        </p:spPr>
        <p:txBody>
          <a:bodyPr wrap="square" rtlCol="0">
            <a:spAutoFit/>
          </a:bodyPr>
          <a:lstStyle/>
          <a:p>
            <a:r>
              <a:rPr lang="en-US" dirty="0"/>
              <a:t>G</a:t>
            </a:r>
          </a:p>
        </p:txBody>
      </p:sp>
    </p:spTree>
    <p:extLst>
      <p:ext uri="{BB962C8B-B14F-4D97-AF65-F5344CB8AC3E}">
        <p14:creationId xmlns:p14="http://schemas.microsoft.com/office/powerpoint/2010/main" val="373171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23</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0963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Virtual Appointment Setting</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Virtual appointment setting makes potential students feel more in control and more comfortable with the admissions process.</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“Higher intent” leads for prospective students wanting to connect with admissions via a virtual appointment.</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Roughly 25% of PPC form fills request virtual appointments in 1st month while up to 45% of PPC form fills request virtual appointments after 90 days of implementation.</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Virtual appointment request conversions result in higher conversions.</a:t>
            </a:r>
          </a:p>
        </p:txBody>
      </p:sp>
      <p:pic>
        <p:nvPicPr>
          <p:cNvPr id="3" name="Picture 2" descr="A picture containing text, clipart&#10;&#10;Description automatically generated">
            <a:extLst>
              <a:ext uri="{FF2B5EF4-FFF2-40B4-BE49-F238E27FC236}">
                <a16:creationId xmlns:a16="http://schemas.microsoft.com/office/drawing/2014/main" id="{7E19C8F0-A50D-EF35-63F0-5EAD8897647F}"/>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81B957F5-DEBB-9666-4275-AE34730CF3E4}"/>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E0C799A4-2AFA-4D4F-57C4-B53675019177}"/>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FB616DBC-3B8B-8C42-E7C4-DBE9B635268E}"/>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6B1EAE33-D20D-9E04-7EFA-518597CF758E}"/>
              </a:ext>
            </a:extLst>
          </p:cNvPr>
          <p:cNvSpPr txBox="1"/>
          <p:nvPr/>
        </p:nvSpPr>
        <p:spPr>
          <a:xfrm>
            <a:off x="49161" y="4835723"/>
            <a:ext cx="280220" cy="307777"/>
          </a:xfrm>
          <a:prstGeom prst="rect">
            <a:avLst/>
          </a:prstGeom>
          <a:noFill/>
        </p:spPr>
        <p:txBody>
          <a:bodyPr wrap="square" rtlCol="0">
            <a:spAutoFit/>
          </a:bodyPr>
          <a:lstStyle/>
          <a:p>
            <a:r>
              <a:rPr lang="en-US" dirty="0"/>
              <a:t>F</a:t>
            </a:r>
          </a:p>
        </p:txBody>
      </p:sp>
      <p:pic>
        <p:nvPicPr>
          <p:cNvPr id="12290" name="Picture 2" descr="Virtual Appointment Icon">
            <a:extLst>
              <a:ext uri="{FF2B5EF4-FFF2-40B4-BE49-F238E27FC236}">
                <a16:creationId xmlns:a16="http://schemas.microsoft.com/office/drawing/2014/main" id="{E0D0583B-51AF-E25C-C2EC-9F046CB238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901" t="5170" b="20295"/>
          <a:stretch/>
        </p:blipFill>
        <p:spPr bwMode="auto">
          <a:xfrm>
            <a:off x="6305325" y="2735752"/>
            <a:ext cx="1210866" cy="126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9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24</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505321"/>
            <a:ext cx="6408000" cy="49512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Video/Photo </a:t>
            </a:r>
            <a:br>
              <a:rPr lang="en-US" dirty="0">
                <a:solidFill>
                  <a:srgbClr val="FF0000"/>
                </a:solidFill>
                <a:latin typeface="+mj-lt"/>
                <a:ea typeface="Montserrat Black"/>
                <a:cs typeface="Montserrat Black"/>
                <a:sym typeface="Montserrat Black"/>
              </a:rPr>
            </a:br>
            <a:r>
              <a:rPr lang="en-US" dirty="0">
                <a:solidFill>
                  <a:srgbClr val="FF0000"/>
                </a:solidFill>
                <a:latin typeface="+mj-lt"/>
                <a:ea typeface="Montserrat Black"/>
                <a:cs typeface="Montserrat Black"/>
                <a:sym typeface="Montserrat Black"/>
              </a:rPr>
              <a:t>Online Optimization</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Optimize photos and videos with proper meta descriptions, metadata, transcripts, and proper file names.</a:t>
            </a:r>
          </a:p>
          <a:p>
            <a:pPr marL="342900" indent="-34290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Ramp up video/photo optimizations similar to content optimizations.</a:t>
            </a:r>
          </a:p>
        </p:txBody>
      </p:sp>
      <p:pic>
        <p:nvPicPr>
          <p:cNvPr id="3" name="Picture 2" descr="A picture containing text, clipart&#10;&#10;Description automatically generated">
            <a:extLst>
              <a:ext uri="{FF2B5EF4-FFF2-40B4-BE49-F238E27FC236}">
                <a16:creationId xmlns:a16="http://schemas.microsoft.com/office/drawing/2014/main" id="{F717C5CF-475F-0B09-7438-D8D19479E0C9}"/>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3BE6208F-DE41-3789-F08D-A20123F2A254}"/>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353DF0CC-CC01-9FD0-45A9-18D079E77472}"/>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7F8C78D2-4B07-BDB5-1CAE-3424479836AE}"/>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925FD4CE-B055-1204-8B7D-6DDB153FD509}"/>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3314" name="Picture 2" descr="Image result for new video optimization guide for best performance">
            <a:extLst>
              <a:ext uri="{FF2B5EF4-FFF2-40B4-BE49-F238E27FC236}">
                <a16:creationId xmlns:a16="http://schemas.microsoft.com/office/drawing/2014/main" id="{16DC04C1-172D-DB63-8192-94DE290291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6970"/>
          <a:stretch/>
        </p:blipFill>
        <p:spPr bwMode="auto">
          <a:xfrm>
            <a:off x="3268226" y="2152649"/>
            <a:ext cx="201720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24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25</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838847" y="412408"/>
            <a:ext cx="5531619" cy="6983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Influencer Marketing</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5"/>
            <a:ext cx="7315200" cy="26735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AI Continues to Impact Influencer Marketing.</a:t>
            </a:r>
          </a:p>
          <a:p>
            <a:pPr>
              <a:buClr>
                <a:srgbClr val="FF0000"/>
              </a:buClr>
              <a:buSzPts val="4000"/>
            </a:pPr>
            <a:r>
              <a:rPr lang="en-US" sz="1200" dirty="0">
                <a:solidFill>
                  <a:schemeClr val="tx1"/>
                </a:solidFill>
                <a:latin typeface="+mj-lt"/>
                <a:ea typeface="Montserrat Black"/>
                <a:cs typeface="Montserrat Black"/>
                <a:sym typeface="Montserrat Black"/>
              </a:rPr>
              <a:t>76% of Marketing Agencies and 52% of Influencers are using AI.*</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The Expansion of TikTok</a:t>
            </a:r>
          </a:p>
          <a:p>
            <a:pPr>
              <a:buClr>
                <a:srgbClr val="FF0000"/>
              </a:buClr>
              <a:buSzPts val="4000"/>
            </a:pPr>
            <a:r>
              <a:rPr lang="en-US" sz="1200" dirty="0">
                <a:solidFill>
                  <a:schemeClr val="tx1"/>
                </a:solidFill>
                <a:latin typeface="+mj-lt"/>
                <a:ea typeface="Montserrat Black"/>
                <a:cs typeface="Montserrat Black"/>
                <a:sym typeface="Montserrat Black"/>
              </a:rPr>
              <a:t>Gen Xer’s are rapidly adopting TikTok but only 5% of the marketing is aimed at this group.</a:t>
            </a:r>
          </a:p>
          <a:p>
            <a:pPr>
              <a:buClr>
                <a:srgbClr val="FF0000"/>
              </a:buClr>
              <a:buSzPts val="4000"/>
            </a:pPr>
            <a:endParaRPr lang="en-US" sz="1200" dirty="0">
              <a:solidFill>
                <a:schemeClr val="tx1"/>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Focus on Your Niche</a:t>
            </a:r>
          </a:p>
          <a:p>
            <a:pPr>
              <a:buClr>
                <a:srgbClr val="FF0000"/>
              </a:buClr>
              <a:buSzPts val="4000"/>
            </a:pPr>
            <a:r>
              <a:rPr lang="en-US" sz="1200" dirty="0">
                <a:solidFill>
                  <a:schemeClr val="tx1"/>
                </a:solidFill>
                <a:latin typeface="+mj-lt"/>
                <a:ea typeface="Montserrat Black"/>
                <a:cs typeface="Montserrat Black"/>
                <a:sym typeface="Montserrat Black"/>
              </a:rPr>
              <a:t>TikTok, YouTube, Instagram and Facebook are saturated with generalist.</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LinkedIn is Seeing Record Levels of Engagement</a:t>
            </a:r>
          </a:p>
          <a:p>
            <a:pPr>
              <a:buClr>
                <a:srgbClr val="FF0000"/>
              </a:buClr>
              <a:buSzPts val="4000"/>
            </a:pPr>
            <a:r>
              <a:rPr lang="en-US" sz="1200" dirty="0">
                <a:solidFill>
                  <a:schemeClr val="tx1"/>
                </a:solidFill>
                <a:latin typeface="+mj-lt"/>
                <a:ea typeface="Montserrat Black"/>
                <a:cs typeface="Montserrat Black"/>
                <a:sym typeface="Montserrat Black"/>
              </a:rPr>
              <a:t>Create lasting content such as Career Opportunity reports. </a:t>
            </a:r>
          </a:p>
          <a:p>
            <a:pPr>
              <a:buClr>
                <a:srgbClr val="FF0000"/>
              </a:buClr>
              <a:buSzPts val="4000"/>
            </a:pPr>
            <a:r>
              <a:rPr lang="en-US" sz="1200" dirty="0">
                <a:solidFill>
                  <a:schemeClr val="tx1"/>
                </a:solidFill>
                <a:latin typeface="+mj-lt"/>
              </a:rPr>
              <a:t>Back it with the support of multiple influencers provides great leverage and amplification</a:t>
            </a:r>
            <a:r>
              <a:rPr lang="en-US" sz="1200" dirty="0">
                <a:solidFill>
                  <a:schemeClr val="tx1"/>
                </a:solidFill>
              </a:rPr>
              <a:t>.</a:t>
            </a:r>
            <a:endParaRPr lang="en-US" sz="1200" dirty="0">
              <a:solidFill>
                <a:schemeClr val="tx1"/>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4D97E47F-6933-FDF5-6A40-8101EE9E0FB0}"/>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B09E87F1-C8D2-9378-A389-06002685F842}"/>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21BB6E75-664C-B5BF-661C-5341A520922D}"/>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A3C65DEA-959B-87A3-6DA5-B96366E52CAC}"/>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BDE1B74F-E2EB-AD42-C16D-CD4EE51512E9}"/>
              </a:ext>
            </a:extLst>
          </p:cNvPr>
          <p:cNvSpPr txBox="1"/>
          <p:nvPr/>
        </p:nvSpPr>
        <p:spPr>
          <a:xfrm>
            <a:off x="123383" y="3755689"/>
            <a:ext cx="3289005" cy="215444"/>
          </a:xfrm>
          <a:prstGeom prst="rect">
            <a:avLst/>
          </a:prstGeom>
          <a:noFill/>
        </p:spPr>
        <p:txBody>
          <a:bodyPr wrap="square" rtlCol="0">
            <a:spAutoFit/>
          </a:bodyPr>
          <a:lstStyle/>
          <a:p>
            <a:r>
              <a:rPr lang="en-US" sz="800" i="1" dirty="0"/>
              <a:t>* Forbes Magazine, Feb 2024</a:t>
            </a:r>
          </a:p>
        </p:txBody>
      </p:sp>
      <p:pic>
        <p:nvPicPr>
          <p:cNvPr id="10" name="Picture 9">
            <a:extLst>
              <a:ext uri="{FF2B5EF4-FFF2-40B4-BE49-F238E27FC236}">
                <a16:creationId xmlns:a16="http://schemas.microsoft.com/office/drawing/2014/main" id="{5EEDC0EB-5E2C-1468-ED18-8A438D4C06A8}"/>
              </a:ext>
            </a:extLst>
          </p:cNvPr>
          <p:cNvPicPr>
            <a:picLocks noChangeAspect="1"/>
          </p:cNvPicPr>
          <p:nvPr/>
        </p:nvPicPr>
        <p:blipFill>
          <a:blip r:embed="rId6"/>
          <a:stretch>
            <a:fillRect/>
          </a:stretch>
        </p:blipFill>
        <p:spPr>
          <a:xfrm>
            <a:off x="7389140" y="1916380"/>
            <a:ext cx="1443783" cy="1443783"/>
          </a:xfrm>
          <a:prstGeom prst="rect">
            <a:avLst/>
          </a:prstGeom>
        </p:spPr>
      </p:pic>
      <p:sp>
        <p:nvSpPr>
          <p:cNvPr id="11" name="TextBox 10">
            <a:extLst>
              <a:ext uri="{FF2B5EF4-FFF2-40B4-BE49-F238E27FC236}">
                <a16:creationId xmlns:a16="http://schemas.microsoft.com/office/drawing/2014/main" id="{2194D52C-A60F-39C2-DC61-057AF5918687}"/>
              </a:ext>
            </a:extLst>
          </p:cNvPr>
          <p:cNvSpPr txBox="1"/>
          <p:nvPr/>
        </p:nvSpPr>
        <p:spPr>
          <a:xfrm>
            <a:off x="49161" y="4835723"/>
            <a:ext cx="280220" cy="307777"/>
          </a:xfrm>
          <a:prstGeom prst="rect">
            <a:avLst/>
          </a:prstGeom>
          <a:noFill/>
        </p:spPr>
        <p:txBody>
          <a:bodyPr wrap="square" rtlCol="0">
            <a:spAutoFit/>
          </a:bodyPr>
          <a:lstStyle/>
          <a:p>
            <a:r>
              <a:rPr lang="en-US" dirty="0"/>
              <a:t>G</a:t>
            </a:r>
          </a:p>
        </p:txBody>
      </p:sp>
    </p:spTree>
    <p:extLst>
      <p:ext uri="{BB962C8B-B14F-4D97-AF65-F5344CB8AC3E}">
        <p14:creationId xmlns:p14="http://schemas.microsoft.com/office/powerpoint/2010/main" val="76403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26</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Performance Metrics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417007" y="1276351"/>
            <a:ext cx="3928905"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b="1" dirty="0">
                <a:solidFill>
                  <a:srgbClr val="FF0000"/>
                </a:solidFill>
                <a:latin typeface="+mj-lt"/>
                <a:ea typeface="Montserrat Black"/>
                <a:cs typeface="Montserrat Black"/>
                <a:sym typeface="Montserrat Black"/>
              </a:rPr>
              <a:t>2023 Performance</a:t>
            </a:r>
          </a:p>
          <a:p>
            <a:pPr defTabSz="742950">
              <a:buClr>
                <a:srgbClr val="FF0000"/>
              </a:buClr>
              <a:buSzPts val="4000"/>
              <a:tabLst>
                <a:tab pos="1943100" algn="l"/>
              </a:tabLst>
            </a:pPr>
            <a:r>
              <a:rPr lang="en-US" sz="1200" b="1" u="sng" dirty="0">
                <a:solidFill>
                  <a:srgbClr val="FF0000"/>
                </a:solidFill>
                <a:latin typeface="+mj-lt"/>
                <a:ea typeface="Montserrat Black"/>
                <a:cs typeface="Montserrat Black"/>
                <a:sym typeface="Montserrat Black"/>
              </a:rPr>
              <a:t>Media	CPI	        Conversion</a:t>
            </a:r>
          </a:p>
          <a:p>
            <a:pPr defTabSz="742950">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SEM (PPC/SD)	$75 - $225	3 - 7%</a:t>
            </a:r>
          </a:p>
          <a:p>
            <a:pPr defTabSz="742950">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742950">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Pay Per Lead (PPL)	$45 - $60	1 - 2%</a:t>
            </a:r>
          </a:p>
          <a:p>
            <a:pPr defTabSz="742950">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742950">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Digital/Traditional </a:t>
            </a:r>
          </a:p>
          <a:p>
            <a:pPr defTabSz="742950">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Radio and TV	$400 - $600	8 - 10%</a:t>
            </a:r>
          </a:p>
          <a:p>
            <a:pPr defTabSz="742950">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742950">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Website	$25 - $45	7 - 10%</a:t>
            </a:r>
          </a:p>
          <a:p>
            <a:pPr defTabSz="742950">
              <a:buClr>
                <a:srgbClr val="FF0000"/>
              </a:buClr>
              <a:buSzPts val="4000"/>
              <a:tabLst>
                <a:tab pos="1487488" algn="l"/>
              </a:tabLst>
            </a:pPr>
            <a:endParaRPr lang="en-US" sz="1200" dirty="0">
              <a:solidFill>
                <a:srgbClr val="FF0000"/>
              </a:solidFill>
              <a:latin typeface="+mj-lt"/>
              <a:ea typeface="Montserrat Black"/>
              <a:cs typeface="Montserrat Black"/>
              <a:sym typeface="Montserrat Black"/>
            </a:endParaRPr>
          </a:p>
          <a:p>
            <a:pPr defTabSz="801688">
              <a:buClr>
                <a:srgbClr val="FF0000"/>
              </a:buClr>
              <a:buSzPts val="4000"/>
              <a:tabLst>
                <a:tab pos="1487488" algn="l"/>
              </a:tabLst>
            </a:pPr>
            <a:endParaRPr lang="en-US" sz="1200" dirty="0">
              <a:solidFill>
                <a:srgbClr val="FF0000"/>
              </a:solidFill>
              <a:latin typeface="+mj-lt"/>
              <a:ea typeface="Montserrat Black"/>
              <a:cs typeface="Montserrat Black"/>
              <a:sym typeface="Montserrat Black"/>
            </a:endParaRPr>
          </a:p>
        </p:txBody>
      </p:sp>
      <p:sp>
        <p:nvSpPr>
          <p:cNvPr id="3" name="Google Shape;166;g8925b6e9fb_0_4">
            <a:extLst>
              <a:ext uri="{FF2B5EF4-FFF2-40B4-BE49-F238E27FC236}">
                <a16:creationId xmlns:a16="http://schemas.microsoft.com/office/drawing/2014/main" id="{B32D9328-D624-B47D-E0A3-28CD94FFA1C6}"/>
              </a:ext>
            </a:extLst>
          </p:cNvPr>
          <p:cNvSpPr txBox="1">
            <a:spLocks/>
          </p:cNvSpPr>
          <p:nvPr/>
        </p:nvSpPr>
        <p:spPr>
          <a:xfrm>
            <a:off x="4572000" y="1278029"/>
            <a:ext cx="4054509"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b="1" dirty="0">
                <a:solidFill>
                  <a:srgbClr val="FF0000"/>
                </a:solidFill>
                <a:latin typeface="+mj-lt"/>
                <a:ea typeface="Montserrat Black"/>
                <a:cs typeface="Montserrat Black"/>
                <a:sym typeface="Montserrat Black"/>
              </a:rPr>
              <a:t>2024 Expectation</a:t>
            </a:r>
          </a:p>
          <a:p>
            <a:pPr defTabSz="801688">
              <a:buClr>
                <a:srgbClr val="FF0000"/>
              </a:buClr>
              <a:buSzPts val="4000"/>
              <a:tabLst>
                <a:tab pos="1943100" algn="l"/>
              </a:tabLst>
            </a:pPr>
            <a:r>
              <a:rPr lang="en-US" sz="1200" b="1" u="sng" dirty="0">
                <a:solidFill>
                  <a:srgbClr val="FF0000"/>
                </a:solidFill>
                <a:latin typeface="+mj-lt"/>
                <a:ea typeface="Montserrat Black"/>
                <a:cs typeface="Montserrat Black"/>
                <a:sym typeface="Montserrat Black"/>
              </a:rPr>
              <a:t>Media	CPI	          Conversion</a:t>
            </a:r>
          </a:p>
          <a:p>
            <a:pPr defTabSz="801688">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SEM (PPC/SD)	$80 - $230	3 - 7%</a:t>
            </a:r>
          </a:p>
          <a:p>
            <a:pPr defTabSz="801688">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801688">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Pay Per Lead (PPL)	$50 -$70	2 - 3%</a:t>
            </a:r>
          </a:p>
          <a:p>
            <a:pPr defTabSz="801688">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801688">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Digital/Traditional </a:t>
            </a:r>
          </a:p>
          <a:p>
            <a:pPr defTabSz="801688">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Radio and TV	$500 - $700	8 - 10%</a:t>
            </a:r>
          </a:p>
          <a:p>
            <a:pPr defTabSz="801688">
              <a:buClr>
                <a:srgbClr val="FF0000"/>
              </a:buClr>
              <a:buSzPts val="4000"/>
              <a:tabLst>
                <a:tab pos="1943100" algn="l"/>
              </a:tabLst>
            </a:pPr>
            <a:endParaRPr lang="en-US" sz="1100" dirty="0">
              <a:solidFill>
                <a:srgbClr val="FF0000"/>
              </a:solidFill>
              <a:latin typeface="+mj-lt"/>
              <a:ea typeface="Montserrat Black"/>
              <a:cs typeface="Montserrat Black"/>
              <a:sym typeface="Montserrat Black"/>
            </a:endParaRPr>
          </a:p>
          <a:p>
            <a:pPr defTabSz="801688">
              <a:buClr>
                <a:srgbClr val="FF0000"/>
              </a:buClr>
              <a:buSzPts val="4000"/>
              <a:tabLst>
                <a:tab pos="1943100" algn="l"/>
              </a:tabLst>
            </a:pPr>
            <a:r>
              <a:rPr lang="en-US" sz="1100" dirty="0">
                <a:solidFill>
                  <a:srgbClr val="FF0000"/>
                </a:solidFill>
                <a:latin typeface="+mj-lt"/>
                <a:ea typeface="Montserrat Black"/>
                <a:cs typeface="Montserrat Black"/>
                <a:sym typeface="Montserrat Black"/>
              </a:rPr>
              <a:t>Website	$30 - $50	8 - 11%</a:t>
            </a:r>
          </a:p>
          <a:p>
            <a:pPr defTabSz="801688">
              <a:buClr>
                <a:srgbClr val="FF0000"/>
              </a:buClr>
              <a:buSzPts val="4000"/>
              <a:tabLst>
                <a:tab pos="1487488" algn="l"/>
              </a:tabLst>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pic>
        <p:nvPicPr>
          <p:cNvPr id="6" name="Picture 5" descr="A picture containing text, clipart&#10;&#10;Description automatically generated">
            <a:extLst>
              <a:ext uri="{FF2B5EF4-FFF2-40B4-BE49-F238E27FC236}">
                <a16:creationId xmlns:a16="http://schemas.microsoft.com/office/drawing/2014/main" id="{5E110AEF-640E-43D1-A5CF-FA428FFD3000}"/>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7" name="Group 6">
            <a:extLst>
              <a:ext uri="{FF2B5EF4-FFF2-40B4-BE49-F238E27FC236}">
                <a16:creationId xmlns:a16="http://schemas.microsoft.com/office/drawing/2014/main" id="{BFC757E2-B8F8-2F8D-F0BF-6EB78163A9FB}"/>
              </a:ext>
            </a:extLst>
          </p:cNvPr>
          <p:cNvGrpSpPr>
            <a:grpSpLocks noChangeAspect="1"/>
          </p:cNvGrpSpPr>
          <p:nvPr/>
        </p:nvGrpSpPr>
        <p:grpSpPr>
          <a:xfrm>
            <a:off x="215999" y="626440"/>
            <a:ext cx="1887619" cy="523760"/>
            <a:chOff x="0" y="1200967"/>
            <a:chExt cx="1583568" cy="439396"/>
          </a:xfrm>
        </p:grpSpPr>
        <p:pic>
          <p:nvPicPr>
            <p:cNvPr id="8" name="Picture 7" descr="A red sports car&#10;&#10;Description automatically generated">
              <a:extLst>
                <a:ext uri="{FF2B5EF4-FFF2-40B4-BE49-F238E27FC236}">
                  <a16:creationId xmlns:a16="http://schemas.microsoft.com/office/drawing/2014/main" id="{689F1FF2-2AB0-9222-89E9-770C1A73A086}"/>
                </a:ext>
              </a:extLst>
            </p:cNvPr>
            <p:cNvPicPr>
              <a:picLocks noChangeAspect="1"/>
            </p:cNvPicPr>
            <p:nvPr/>
          </p:nvPicPr>
          <p:blipFill>
            <a:blip r:embed="rId5"/>
            <a:stretch>
              <a:fillRect/>
            </a:stretch>
          </p:blipFill>
          <p:spPr>
            <a:xfrm>
              <a:off x="0" y="1200967"/>
              <a:ext cx="1583568" cy="439396"/>
            </a:xfrm>
            <a:prstGeom prst="rect">
              <a:avLst/>
            </a:prstGeom>
          </p:spPr>
        </p:pic>
        <p:pic>
          <p:nvPicPr>
            <p:cNvPr id="9" name="Google Shape;167;g8925b6e9fb_0_4">
              <a:extLst>
                <a:ext uri="{FF2B5EF4-FFF2-40B4-BE49-F238E27FC236}">
                  <a16:creationId xmlns:a16="http://schemas.microsoft.com/office/drawing/2014/main" id="{D661A177-B7B7-1114-BDB3-23F12A2E4351}"/>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10" name="TextBox 9">
            <a:extLst>
              <a:ext uri="{FF2B5EF4-FFF2-40B4-BE49-F238E27FC236}">
                <a16:creationId xmlns:a16="http://schemas.microsoft.com/office/drawing/2014/main" id="{71F9C645-6BF3-E9AA-9BB6-6FFF62854F37}"/>
              </a:ext>
            </a:extLst>
          </p:cNvPr>
          <p:cNvSpPr txBox="1"/>
          <p:nvPr/>
        </p:nvSpPr>
        <p:spPr>
          <a:xfrm>
            <a:off x="49161" y="4835723"/>
            <a:ext cx="280220" cy="307777"/>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248110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27</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ADA Website Compliance</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06015"/>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1200" i="0" u="none" strike="noStrike" dirty="0">
                <a:solidFill>
                  <a:srgbClr val="FF0000"/>
                </a:solidFill>
                <a:effectLst/>
                <a:highlight>
                  <a:srgbClr val="FFFFFF"/>
                </a:highlight>
                <a:latin typeface="-apple-system"/>
              </a:rPr>
              <a:t>To comply with ADA guidelines for websites, you should</a:t>
            </a:r>
            <a:r>
              <a:rPr lang="en-US" sz="1200" i="0" dirty="0">
                <a:solidFill>
                  <a:srgbClr val="FF0000"/>
                </a:solidFill>
                <a:effectLst/>
                <a:highlight>
                  <a:srgbClr val="FFFFFF"/>
                </a:highlight>
                <a:latin typeface="-apple-system"/>
              </a:rPr>
              <a:t>:</a:t>
            </a:r>
          </a:p>
          <a:p>
            <a:pPr algn="l"/>
            <a:endParaRPr lang="en-US" sz="800" i="0" dirty="0">
              <a:solidFill>
                <a:srgbClr val="FF0000"/>
              </a:solidFill>
              <a:effectLst/>
              <a:highlight>
                <a:srgbClr val="FFFFFF"/>
              </a:highlight>
              <a:latin typeface="-apple-system"/>
            </a:endParaRP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Ensure all content on the website is presented in an easily perceivable manner for all users.</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Ensure all site functions and navigations are operable by all users, including keyboard-only commands.</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Ensure all content is easy to understand and comprehend for all users.</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Ensure your website functions well with a large variety of assistive technologies for disabled users.</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Emphasize contrast in your website design.</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Keep sentences short and simple.</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Use simple terms instead of industry jargon.</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Post an accessibility statement with contact information for support.</a:t>
            </a:r>
          </a:p>
          <a:p>
            <a:pPr marL="171450" indent="-171450" algn="l">
              <a:buClr>
                <a:srgbClr val="FF0000"/>
              </a:buClr>
              <a:buSzPct val="100000"/>
              <a:buFont typeface="Arial" panose="020B0604020202020204" pitchFamily="34" charset="0"/>
              <a:buChar char="•"/>
            </a:pPr>
            <a:r>
              <a:rPr lang="en-US" sz="1200" i="0" dirty="0">
                <a:solidFill>
                  <a:srgbClr val="FF0000"/>
                </a:solidFill>
                <a:effectLst/>
                <a:highlight>
                  <a:srgbClr val="FFFFFF"/>
                </a:highlight>
                <a:latin typeface="-apple-system"/>
              </a:rPr>
              <a:t>Follow the Web Content Accessibility Guidelines (</a:t>
            </a:r>
            <a:r>
              <a:rPr lang="en-US" sz="1200" b="1" i="0" dirty="0">
                <a:solidFill>
                  <a:srgbClr val="FF0000"/>
                </a:solidFill>
                <a:effectLst/>
                <a:highlight>
                  <a:srgbClr val="FFFFFF"/>
                </a:highlight>
                <a:latin typeface="-apple-system"/>
              </a:rPr>
              <a:t>WCAG</a:t>
            </a:r>
            <a:r>
              <a:rPr lang="en-US" sz="1200" i="0" dirty="0">
                <a:solidFill>
                  <a:srgbClr val="FF0000"/>
                </a:solidFill>
                <a:effectLst/>
                <a:highlight>
                  <a:srgbClr val="FFFFFF"/>
                </a:highlight>
                <a:latin typeface="-apple-system"/>
              </a:rPr>
              <a:t>) checklist for ADA compliance.</a:t>
            </a:r>
          </a:p>
        </p:txBody>
      </p:sp>
      <p:pic>
        <p:nvPicPr>
          <p:cNvPr id="3" name="Picture 2" descr="A picture containing text, clipart&#10;&#10;Description automatically generated">
            <a:extLst>
              <a:ext uri="{FF2B5EF4-FFF2-40B4-BE49-F238E27FC236}">
                <a16:creationId xmlns:a16="http://schemas.microsoft.com/office/drawing/2014/main" id="{C9EB5FE9-6B18-3BEA-44BD-1FEE0A4CCBC5}"/>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90513851-1CB6-857F-71C9-D9BDA75E19A6}"/>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EFF62FA3-2AAF-03CC-07E3-4530B833C03E}"/>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C0B633A6-7D80-741D-4CB0-6B087BFCC5A0}"/>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2C6783D5-108D-ECA5-09F3-E304A1991C99}"/>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4338" name="Picture 2" descr="Image result for ada website compliance">
            <a:extLst>
              <a:ext uri="{FF2B5EF4-FFF2-40B4-BE49-F238E27FC236}">
                <a16:creationId xmlns:a16="http://schemas.microsoft.com/office/drawing/2014/main" id="{F183637D-DB5A-AE4C-0DEC-E6679F586B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950" b="23883"/>
          <a:stretch/>
        </p:blipFill>
        <p:spPr bwMode="auto">
          <a:xfrm>
            <a:off x="3029108" y="3320264"/>
            <a:ext cx="2543175" cy="7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3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28</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838847" y="412408"/>
            <a:ext cx="5531619" cy="6983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Automated Compliance Management</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5"/>
            <a:ext cx="7315200" cy="26735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a:spcBef>
                <a:spcPts val="0"/>
              </a:spcBef>
              <a:spcAft>
                <a:spcPts val="0"/>
              </a:spcAft>
            </a:pPr>
            <a:r>
              <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rPr>
              <a:t>AI - State’s have already started to regulate the impact. Every regulator will want a piece of it. Usually, one regulator owns the issue. Congress may determine if there is one AI standard to minimize confusion.</a:t>
            </a:r>
          </a:p>
          <a:p>
            <a:pPr marL="0" marR="0">
              <a:spcBef>
                <a:spcPts val="0"/>
              </a:spcBef>
              <a:spcAft>
                <a:spcPts val="0"/>
              </a:spcAft>
            </a:pPr>
            <a:endParaRPr lang="en-US" sz="12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FF0000"/>
                </a:solidFill>
                <a:latin typeface="Arial" panose="020B0604020202020204" pitchFamily="34" charset="0"/>
                <a:ea typeface="Aptos" panose="020B0004020202020204" pitchFamily="34" charset="0"/>
                <a:cs typeface="Arial" panose="020B0604020202020204" pitchFamily="34" charset="0"/>
              </a:rPr>
              <a:t>Always disclose AI usage and how it makes decisions </a:t>
            </a:r>
            <a:r>
              <a:rPr lang="en-US" sz="1200" dirty="0" err="1">
                <a:solidFill>
                  <a:srgbClr val="FF0000"/>
                </a:solidFill>
                <a:latin typeface="Arial" panose="020B0604020202020204" pitchFamily="34" charset="0"/>
                <a:ea typeface="Aptos" panose="020B0004020202020204" pitchFamily="34" charset="0"/>
                <a:cs typeface="Arial" panose="020B0604020202020204" pitchFamily="34" charset="0"/>
              </a:rPr>
              <a:t>e.g</a:t>
            </a:r>
            <a:r>
              <a:rPr lang="en-US" sz="1200" dirty="0">
                <a:solidFill>
                  <a:srgbClr val="FF0000"/>
                </a:solidFill>
                <a:latin typeface="Arial" panose="020B0604020202020204" pitchFamily="34" charset="0"/>
                <a:ea typeface="Aptos" panose="020B0004020202020204" pitchFamily="34" charset="0"/>
                <a:cs typeface="Arial" panose="020B0604020202020204" pitchFamily="34" charset="0"/>
              </a:rPr>
              <a:t> Student selection via AI is a “No </a:t>
            </a:r>
            <a:r>
              <a:rPr lang="en-US" sz="1200" dirty="0" err="1">
                <a:solidFill>
                  <a:srgbClr val="FF0000"/>
                </a:solidFill>
                <a:latin typeface="Arial" panose="020B0604020202020204" pitchFamily="34" charset="0"/>
                <a:ea typeface="Aptos" panose="020B0004020202020204" pitchFamily="34" charset="0"/>
                <a:cs typeface="Arial" panose="020B0604020202020204" pitchFamily="34" charset="0"/>
              </a:rPr>
              <a:t>No</a:t>
            </a:r>
            <a:r>
              <a:rPr lang="en-US" sz="1200" dirty="0">
                <a:solidFill>
                  <a:srgbClr val="FF0000"/>
                </a:solidFill>
                <a:latin typeface="Arial" panose="020B0604020202020204" pitchFamily="34" charset="0"/>
                <a:ea typeface="Aptos" panose="020B0004020202020204" pitchFamily="34" charset="0"/>
                <a:cs typeface="Arial" panose="020B0604020202020204" pitchFamily="34" charset="0"/>
              </a:rPr>
              <a:t>”</a:t>
            </a:r>
            <a:endPar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2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FF0000"/>
                </a:solidFill>
                <a:latin typeface="Arial" panose="020B0604020202020204" pitchFamily="34" charset="0"/>
                <a:ea typeface="Aptos" panose="020B0004020202020204" pitchFamily="34" charset="0"/>
                <a:cs typeface="Arial" panose="020B0604020202020204" pitchFamily="34" charset="0"/>
              </a:rPr>
              <a:t>S</a:t>
            </a:r>
            <a:r>
              <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rPr>
              <a:t>emantic ( looks for the meaning) search you can uncover content that portrays a more accurate finding vs having to search for buzz words or rely solely on links.  </a:t>
            </a:r>
          </a:p>
          <a:p>
            <a:pPr marL="0" marR="0">
              <a:spcBef>
                <a:spcPts val="0"/>
              </a:spcBef>
              <a:spcAft>
                <a:spcPts val="0"/>
              </a:spcAft>
            </a:pPr>
            <a:endParaRPr lang="en-US" sz="12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rPr>
              <a:t>The images are involved in searches which is great for logo and product searches where scammers have hidden the code.</a:t>
            </a:r>
          </a:p>
          <a:p>
            <a:pPr marL="0" marR="0">
              <a:spcBef>
                <a:spcPts val="0"/>
              </a:spcBef>
              <a:spcAft>
                <a:spcPts val="0"/>
              </a:spcAft>
            </a:pPr>
            <a:endParaRPr lang="en-US" sz="12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rPr>
              <a:t>One to One consent is paramount.</a:t>
            </a:r>
          </a:p>
          <a:p>
            <a:pPr marL="0" marR="0">
              <a:spcBef>
                <a:spcPts val="0"/>
              </a:spcBef>
              <a:spcAft>
                <a:spcPts val="0"/>
              </a:spcAft>
            </a:pPr>
            <a:endParaRPr lang="en-US" sz="12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FF0000"/>
                </a:solidFill>
                <a:effectLst/>
                <a:latin typeface="Arial" panose="020B0604020202020204" pitchFamily="34" charset="0"/>
                <a:ea typeface="Aptos" panose="020B0004020202020204" pitchFamily="34" charset="0"/>
                <a:cs typeface="Arial" panose="020B0604020202020204" pitchFamily="34" charset="0"/>
              </a:rPr>
              <a:t>Rule sets for everyday compliance</a:t>
            </a:r>
          </a:p>
        </p:txBody>
      </p:sp>
      <p:pic>
        <p:nvPicPr>
          <p:cNvPr id="3" name="Picture 2" descr="A picture containing text, clipart&#10;&#10;Description automatically generated">
            <a:extLst>
              <a:ext uri="{FF2B5EF4-FFF2-40B4-BE49-F238E27FC236}">
                <a16:creationId xmlns:a16="http://schemas.microsoft.com/office/drawing/2014/main" id="{4D97E47F-6933-FDF5-6A40-8101EE9E0FB0}"/>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B09E87F1-C8D2-9378-A389-06002685F842}"/>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21BB6E75-664C-B5BF-661C-5341A520922D}"/>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A3C65DEA-959B-87A3-6DA5-B96366E52CAC}"/>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C2C7E9C6-D0B6-F538-6796-774EECF77180}"/>
              </a:ext>
            </a:extLst>
          </p:cNvPr>
          <p:cNvSpPr txBox="1"/>
          <p:nvPr/>
        </p:nvSpPr>
        <p:spPr>
          <a:xfrm>
            <a:off x="49161" y="4835723"/>
            <a:ext cx="280220" cy="307777"/>
          </a:xfrm>
          <a:prstGeom prst="rect">
            <a:avLst/>
          </a:prstGeom>
          <a:noFill/>
        </p:spPr>
        <p:txBody>
          <a:bodyPr wrap="square" rtlCol="0">
            <a:spAutoFit/>
          </a:bodyPr>
          <a:lstStyle/>
          <a:p>
            <a:r>
              <a:rPr lang="en-US" dirty="0"/>
              <a:t>G</a:t>
            </a:r>
          </a:p>
        </p:txBody>
      </p:sp>
    </p:spTree>
    <p:extLst>
      <p:ext uri="{BB962C8B-B14F-4D97-AF65-F5344CB8AC3E}">
        <p14:creationId xmlns:p14="http://schemas.microsoft.com/office/powerpoint/2010/main" val="375728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0507"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29</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501"/>
            <a:ext cx="6408000" cy="40963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Marketing Rule Of Seven</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2673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The Rule of 7 is that a potential customer will need to be exposed to a brand's marketing messages at least seven times before they are ready to make a purchasing decision</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This principle emphasizes the importance of repeated exposure for enhancing recognition and improving retention</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Today you might need more than those 7 times just to be heard above all the marketing (and other) clutter in the consumers field of vision</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Without a clearly-defined marketing strategy to determine how to touch a prospect at least 7 times, your odds of success are greatly diminished</a:t>
            </a:r>
          </a:p>
        </p:txBody>
      </p:sp>
      <p:pic>
        <p:nvPicPr>
          <p:cNvPr id="3" name="Picture 2" descr="A picture containing text, clipart&#10;&#10;Description automatically generated">
            <a:extLst>
              <a:ext uri="{FF2B5EF4-FFF2-40B4-BE49-F238E27FC236}">
                <a16:creationId xmlns:a16="http://schemas.microsoft.com/office/drawing/2014/main" id="{1361BC63-92C6-1465-BDD4-728B91C27CEA}"/>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85AD596A-F1E6-4243-CB6A-3B7ABB9E97E4}"/>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815C49B5-5CAC-DF4A-21D7-FC66733CC42A}"/>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59296E72-977F-E6A1-BE1C-E42C654D5A49}"/>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397349E9-109F-CF6A-75AF-E036575DFDBB}"/>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5362" name="Picture 2" descr="Image result for marketing rule of seven">
            <a:extLst>
              <a:ext uri="{FF2B5EF4-FFF2-40B4-BE49-F238E27FC236}">
                <a16:creationId xmlns:a16="http://schemas.microsoft.com/office/drawing/2014/main" id="{B208A4E5-92D9-807C-4B26-5A1C079B59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128" b="20366"/>
          <a:stretch/>
        </p:blipFill>
        <p:spPr bwMode="auto">
          <a:xfrm>
            <a:off x="4992828" y="3015417"/>
            <a:ext cx="2333625" cy="9344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9723FC0-1BAC-319B-8DC7-9A1758FE50DE}"/>
              </a:ext>
            </a:extLst>
          </p:cNvPr>
          <p:cNvSpPr/>
          <p:nvPr/>
        </p:nvSpPr>
        <p:spPr>
          <a:xfrm>
            <a:off x="6812783" y="3476731"/>
            <a:ext cx="513670" cy="473184"/>
          </a:xfrm>
          <a:prstGeom prst="rect">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137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9" name="Rectangle 8">
            <a:extLst>
              <a:ext uri="{FF2B5EF4-FFF2-40B4-BE49-F238E27FC236}">
                <a16:creationId xmlns:a16="http://schemas.microsoft.com/office/drawing/2014/main" id="{C18C304F-3589-A461-4E57-092130BF992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Google Shape;166;g8925b6e9fb_0_4"/>
          <p:cNvSpPr txBox="1">
            <a:spLocks noGrp="1"/>
          </p:cNvSpPr>
          <p:nvPr>
            <p:ph type="title"/>
          </p:nvPr>
        </p:nvSpPr>
        <p:spPr>
          <a:xfrm>
            <a:off x="661307" y="2152650"/>
            <a:ext cx="7843806" cy="83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a:solidFill>
                  <a:srgbClr val="FF0000"/>
                </a:solidFill>
                <a:latin typeface="+mj-lt"/>
                <a:ea typeface="Montserrat Black"/>
                <a:cs typeface="Montserrat Black"/>
                <a:sym typeface="Montserrat Black"/>
              </a:rPr>
              <a:t>Let’s get started!</a:t>
            </a:r>
            <a:endParaRPr sz="4000">
              <a:solidFill>
                <a:srgbClr val="FF0000"/>
              </a:solidFill>
              <a:latin typeface="+mj-lt"/>
              <a:ea typeface="Montserrat Black"/>
              <a:cs typeface="Montserrat Black"/>
              <a:sym typeface="Montserrat Black"/>
            </a:endParaRPr>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3</a:t>
            </a:fld>
            <a:endParaRPr>
              <a:solidFill>
                <a:srgbClr val="FFFFFF"/>
              </a:solidFill>
            </a:endParaRPr>
          </a:p>
        </p:txBody>
      </p:sp>
      <p:grpSp>
        <p:nvGrpSpPr>
          <p:cNvPr id="6" name="Group 5">
            <a:extLst>
              <a:ext uri="{FF2B5EF4-FFF2-40B4-BE49-F238E27FC236}">
                <a16:creationId xmlns:a16="http://schemas.microsoft.com/office/drawing/2014/main" id="{E06F1F32-93F5-6CC3-A08E-FB675164C13A}"/>
              </a:ext>
            </a:extLst>
          </p:cNvPr>
          <p:cNvGrpSpPr>
            <a:grpSpLocks noChangeAspect="1"/>
          </p:cNvGrpSpPr>
          <p:nvPr/>
        </p:nvGrpSpPr>
        <p:grpSpPr>
          <a:xfrm>
            <a:off x="3350940" y="1503130"/>
            <a:ext cx="2435665" cy="675824"/>
            <a:chOff x="0" y="1200967"/>
            <a:chExt cx="1583568" cy="439396"/>
          </a:xfrm>
        </p:grpSpPr>
        <p:pic>
          <p:nvPicPr>
            <p:cNvPr id="7" name="Picture 6" descr="A red sports car&#10;&#10;Description automatically generated">
              <a:extLst>
                <a:ext uri="{FF2B5EF4-FFF2-40B4-BE49-F238E27FC236}">
                  <a16:creationId xmlns:a16="http://schemas.microsoft.com/office/drawing/2014/main" id="{BBA15BE8-FECA-08AD-8634-D04E33D98F3D}"/>
                </a:ext>
              </a:extLst>
            </p:cNvPr>
            <p:cNvPicPr>
              <a:picLocks noChangeAspect="1"/>
            </p:cNvPicPr>
            <p:nvPr/>
          </p:nvPicPr>
          <p:blipFill>
            <a:blip r:embed="rId4"/>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4C1789B4-9971-ABDA-0346-F0CC7135C70B}"/>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2" fill="hold" nodeType="afterEffect">
                                  <p:stCondLst>
                                    <p:cond delay="1000"/>
                                  </p:stCondLst>
                                  <p:childTnLst>
                                    <p:anim calcmode="lin" valueType="num">
                                      <p:cBhvr additive="base">
                                        <p:cTn id="11" dur="500"/>
                                        <p:tgtEl>
                                          <p:spTgt spid="6"/>
                                        </p:tgtEl>
                                        <p:attrNameLst>
                                          <p:attrName>ppt_x</p:attrName>
                                        </p:attrNameLst>
                                      </p:cBhvr>
                                      <p:tavLst>
                                        <p:tav tm="0">
                                          <p:val>
                                            <p:strVal val="ppt_x"/>
                                          </p:val>
                                        </p:tav>
                                        <p:tav tm="100000">
                                          <p:val>
                                            <p:strVal val="1+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grpId="0" nodeType="withEffect">
                                  <p:stCondLst>
                                    <p:cond delay="500"/>
                                  </p:stCondLst>
                                  <p:childTnLst>
                                    <p:set>
                                      <p:cBhvr>
                                        <p:cTn id="15"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7B72C2F9-9221-7D43-AC4F-2457E99D7A71}"/>
              </a:ext>
            </a:extLst>
          </p:cNvPr>
          <p:cNvPicPr>
            <a:picLocks noChangeAspect="1"/>
          </p:cNvPicPr>
          <p:nvPr/>
        </p:nvPicPr>
        <p:blipFill>
          <a:blip r:embed="rId3"/>
          <a:stretch>
            <a:fillRect/>
          </a:stretch>
        </p:blipFill>
        <p:spPr>
          <a:xfrm>
            <a:off x="7259988" y="3333750"/>
            <a:ext cx="1608907" cy="1473606"/>
          </a:xfrm>
          <a:prstGeom prst="rect">
            <a:avLst/>
          </a:prstGeom>
        </p:spPr>
      </p:pic>
      <p:sp>
        <p:nvSpPr>
          <p:cNvPr id="4" name="Shape 54">
            <a:extLst>
              <a:ext uri="{FF2B5EF4-FFF2-40B4-BE49-F238E27FC236}">
                <a16:creationId xmlns:a16="http://schemas.microsoft.com/office/drawing/2014/main" id="{8181FDCF-3173-394A-BE06-9430A321E4F6}"/>
              </a:ext>
            </a:extLst>
          </p:cNvPr>
          <p:cNvSpPr txBox="1">
            <a:spLocks/>
          </p:cNvSpPr>
          <p:nvPr/>
        </p:nvSpPr>
        <p:spPr>
          <a:xfrm>
            <a:off x="685800" y="4324350"/>
            <a:ext cx="6172200" cy="5334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4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4800">
                <a:solidFill>
                  <a:schemeClr val="dk1"/>
                </a:solidFill>
              </a:defRPr>
            </a:lvl2pPr>
            <a:lvl3pPr lvl="2">
              <a:spcBef>
                <a:spcPts val="0"/>
              </a:spcBef>
              <a:buClr>
                <a:schemeClr val="dk1"/>
              </a:buClr>
              <a:buSzPct val="100000"/>
              <a:buNone/>
              <a:defRPr sz="4800">
                <a:solidFill>
                  <a:schemeClr val="dk1"/>
                </a:solidFill>
              </a:defRPr>
            </a:lvl3pPr>
            <a:lvl4pPr lvl="3">
              <a:spcBef>
                <a:spcPts val="0"/>
              </a:spcBef>
              <a:buClr>
                <a:schemeClr val="dk1"/>
              </a:buClr>
              <a:buSzPct val="100000"/>
              <a:buNone/>
              <a:defRPr sz="4800">
                <a:solidFill>
                  <a:schemeClr val="dk1"/>
                </a:solidFill>
              </a:defRPr>
            </a:lvl4pPr>
            <a:lvl5pPr lvl="4">
              <a:spcBef>
                <a:spcPts val="0"/>
              </a:spcBef>
              <a:buClr>
                <a:schemeClr val="dk1"/>
              </a:buClr>
              <a:buSzPct val="100000"/>
              <a:buNone/>
              <a:defRPr sz="4800">
                <a:solidFill>
                  <a:schemeClr val="dk1"/>
                </a:solidFill>
              </a:defRPr>
            </a:lvl5pPr>
            <a:lvl6pPr lvl="5">
              <a:spcBef>
                <a:spcPts val="0"/>
              </a:spcBef>
              <a:buClr>
                <a:schemeClr val="dk1"/>
              </a:buClr>
              <a:buSzPct val="100000"/>
              <a:buNone/>
              <a:defRPr sz="4800">
                <a:solidFill>
                  <a:schemeClr val="dk1"/>
                </a:solidFill>
              </a:defRPr>
            </a:lvl6pPr>
            <a:lvl7pPr lvl="6">
              <a:spcBef>
                <a:spcPts val="0"/>
              </a:spcBef>
              <a:buClr>
                <a:schemeClr val="dk1"/>
              </a:buClr>
              <a:buSzPct val="100000"/>
              <a:buNone/>
              <a:defRPr sz="4800">
                <a:solidFill>
                  <a:schemeClr val="dk1"/>
                </a:solidFill>
              </a:defRPr>
            </a:lvl7pPr>
            <a:lvl8pPr lvl="7">
              <a:spcBef>
                <a:spcPts val="0"/>
              </a:spcBef>
              <a:buClr>
                <a:schemeClr val="dk1"/>
              </a:buClr>
              <a:buSzPct val="100000"/>
              <a:buNone/>
              <a:defRPr sz="4800">
                <a:solidFill>
                  <a:schemeClr val="dk1"/>
                </a:solidFill>
              </a:defRPr>
            </a:lvl8pPr>
            <a:lvl9pPr lvl="8">
              <a:spcBef>
                <a:spcPts val="0"/>
              </a:spcBef>
              <a:buClr>
                <a:schemeClr val="dk1"/>
              </a:buClr>
              <a:buSzPct val="100000"/>
              <a:buNone/>
              <a:defRPr sz="4800">
                <a:solidFill>
                  <a:schemeClr val="dk1"/>
                </a:solidFill>
              </a:defRPr>
            </a:lvl9pPr>
          </a:lstStyle>
          <a:p>
            <a:r>
              <a:rPr lang="en-US" sz="800">
                <a:solidFill>
                  <a:schemeClr val="bg1"/>
                </a:solidFill>
              </a:rPr>
              <a:t>All information, strategy and messaging contained and included within this presentation is the sole and complete property of Gragg Advertising. Any execution or use of this information without the authorization or permission of Gragg Advertising is an infringement and violation of proprietary and confidential contained, arranged and owned in this presentation by Gragg Advertising. </a:t>
            </a:r>
          </a:p>
        </p:txBody>
      </p:sp>
      <p:sp>
        <p:nvSpPr>
          <p:cNvPr id="6" name="Shape 54">
            <a:extLst>
              <a:ext uri="{FF2B5EF4-FFF2-40B4-BE49-F238E27FC236}">
                <a16:creationId xmlns:a16="http://schemas.microsoft.com/office/drawing/2014/main" id="{7C5AB010-EDC3-FA44-BEF0-4CEE2336A46C}"/>
              </a:ext>
            </a:extLst>
          </p:cNvPr>
          <p:cNvSpPr txBox="1">
            <a:spLocks/>
          </p:cNvSpPr>
          <p:nvPr/>
        </p:nvSpPr>
        <p:spPr>
          <a:xfrm>
            <a:off x="609600" y="742950"/>
            <a:ext cx="7467600" cy="16764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4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6000" b="1">
                <a:solidFill>
                  <a:schemeClr val="lt1"/>
                </a:solidFill>
                <a:latin typeface="Arial Black" panose="020B0604020202020204" pitchFamily="34" charset="0"/>
                <a:ea typeface="Raleway"/>
                <a:cs typeface="Arial Black" panose="020B0604020202020204" pitchFamily="34" charset="0"/>
                <a:sym typeface="Raleway"/>
              </a:rPr>
              <a:t>Thank you.</a:t>
            </a:r>
            <a:endParaRPr lang="en" sz="6000" b="1">
              <a:solidFill>
                <a:schemeClr val="lt1"/>
              </a:solidFill>
              <a:latin typeface="Arial Black" panose="020B0604020202020204" pitchFamily="34" charset="0"/>
              <a:ea typeface="Raleway"/>
              <a:cs typeface="Arial Black" panose="020B0604020202020204" pitchFamily="34" charset="0"/>
              <a:sym typeface="Raleway"/>
            </a:endParaRPr>
          </a:p>
        </p:txBody>
      </p:sp>
      <p:sp>
        <p:nvSpPr>
          <p:cNvPr id="7" name="Shape 54">
            <a:extLst>
              <a:ext uri="{FF2B5EF4-FFF2-40B4-BE49-F238E27FC236}">
                <a16:creationId xmlns:a16="http://schemas.microsoft.com/office/drawing/2014/main" id="{5C7BF659-9DF8-1447-8F88-0D2CCE867BA0}"/>
              </a:ext>
            </a:extLst>
          </p:cNvPr>
          <p:cNvSpPr txBox="1">
            <a:spLocks/>
          </p:cNvSpPr>
          <p:nvPr/>
        </p:nvSpPr>
        <p:spPr>
          <a:xfrm>
            <a:off x="685800" y="2190750"/>
            <a:ext cx="7315200" cy="914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4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4800">
                <a:solidFill>
                  <a:schemeClr val="dk1"/>
                </a:solidFill>
              </a:defRPr>
            </a:lvl2pPr>
            <a:lvl3pPr lvl="2">
              <a:spcBef>
                <a:spcPts val="0"/>
              </a:spcBef>
              <a:buClr>
                <a:schemeClr val="dk1"/>
              </a:buClr>
              <a:buSzPct val="100000"/>
              <a:buNone/>
              <a:defRPr sz="4800">
                <a:solidFill>
                  <a:schemeClr val="dk1"/>
                </a:solidFill>
              </a:defRPr>
            </a:lvl3pPr>
            <a:lvl4pPr lvl="3">
              <a:spcBef>
                <a:spcPts val="0"/>
              </a:spcBef>
              <a:buClr>
                <a:schemeClr val="dk1"/>
              </a:buClr>
              <a:buSzPct val="100000"/>
              <a:buNone/>
              <a:defRPr sz="4800">
                <a:solidFill>
                  <a:schemeClr val="dk1"/>
                </a:solidFill>
              </a:defRPr>
            </a:lvl4pPr>
            <a:lvl5pPr lvl="4">
              <a:spcBef>
                <a:spcPts val="0"/>
              </a:spcBef>
              <a:buClr>
                <a:schemeClr val="dk1"/>
              </a:buClr>
              <a:buSzPct val="100000"/>
              <a:buNone/>
              <a:defRPr sz="4800">
                <a:solidFill>
                  <a:schemeClr val="dk1"/>
                </a:solidFill>
              </a:defRPr>
            </a:lvl5pPr>
            <a:lvl6pPr lvl="5">
              <a:spcBef>
                <a:spcPts val="0"/>
              </a:spcBef>
              <a:buClr>
                <a:schemeClr val="dk1"/>
              </a:buClr>
              <a:buSzPct val="100000"/>
              <a:buNone/>
              <a:defRPr sz="4800">
                <a:solidFill>
                  <a:schemeClr val="dk1"/>
                </a:solidFill>
              </a:defRPr>
            </a:lvl6pPr>
            <a:lvl7pPr lvl="6">
              <a:spcBef>
                <a:spcPts val="0"/>
              </a:spcBef>
              <a:buClr>
                <a:schemeClr val="dk1"/>
              </a:buClr>
              <a:buSzPct val="100000"/>
              <a:buNone/>
              <a:defRPr sz="4800">
                <a:solidFill>
                  <a:schemeClr val="dk1"/>
                </a:solidFill>
              </a:defRPr>
            </a:lvl7pPr>
            <a:lvl8pPr lvl="7">
              <a:spcBef>
                <a:spcPts val="0"/>
              </a:spcBef>
              <a:buClr>
                <a:schemeClr val="dk1"/>
              </a:buClr>
              <a:buSzPct val="100000"/>
              <a:buNone/>
              <a:defRPr sz="4800">
                <a:solidFill>
                  <a:schemeClr val="dk1"/>
                </a:solidFill>
              </a:defRPr>
            </a:lvl8pPr>
            <a:lvl9pPr lvl="8">
              <a:spcBef>
                <a:spcPts val="0"/>
              </a:spcBef>
              <a:buClr>
                <a:schemeClr val="dk1"/>
              </a:buClr>
              <a:buSzPct val="100000"/>
              <a:buNone/>
              <a:defRPr sz="4800">
                <a:solidFill>
                  <a:schemeClr val="dk1"/>
                </a:solidFill>
              </a:defRPr>
            </a:lvl9pPr>
          </a:lstStyle>
          <a:p>
            <a:r>
              <a:rPr lang="en" sz="2400" b="1">
                <a:solidFill>
                  <a:schemeClr val="lt1"/>
                </a:solidFill>
                <a:latin typeface="Arial Black" panose="020B0604020202020204" pitchFamily="34" charset="0"/>
                <a:ea typeface="Raleway"/>
                <a:cs typeface="Arial Black" panose="020B0604020202020204" pitchFamily="34" charset="0"/>
                <a:sym typeface="Raleway"/>
              </a:rPr>
              <a:t>A</a:t>
            </a:r>
            <a:r>
              <a:rPr lang="en-US" sz="2400" b="1">
                <a:solidFill>
                  <a:schemeClr val="lt1"/>
                </a:solidFill>
                <a:latin typeface="Arial Black" panose="020B0604020202020204" pitchFamily="34" charset="0"/>
                <a:ea typeface="Raleway"/>
                <a:cs typeface="Arial Black" panose="020B0604020202020204" pitchFamily="34" charset="0"/>
                <a:sym typeface="Raleway"/>
              </a:rPr>
              <a:t>n</a:t>
            </a:r>
            <a:r>
              <a:rPr lang="en" sz="2400" b="1">
                <a:solidFill>
                  <a:schemeClr val="lt1"/>
                </a:solidFill>
                <a:latin typeface="Arial Black" panose="020B0604020202020204" pitchFamily="34" charset="0"/>
                <a:ea typeface="Raleway"/>
                <a:cs typeface="Arial Black" panose="020B0604020202020204" pitchFamily="34" charset="0"/>
                <a:sym typeface="Raleway"/>
              </a:rPr>
              <a:t>y questions? Please contact us at Graggadv.com or </a:t>
            </a:r>
            <a:r>
              <a:rPr lang="en" sz="2400" b="1" u="sng">
                <a:solidFill>
                  <a:schemeClr val="bg1"/>
                </a:solidFill>
                <a:latin typeface="Arial Black" panose="020B0604020202020204" pitchFamily="34" charset="0"/>
                <a:ea typeface="Raleway"/>
                <a:cs typeface="Arial Black" panose="020B0604020202020204" pitchFamily="34" charset="0"/>
                <a:sym typeface="Raleway"/>
              </a:rPr>
              <a:t>info</a:t>
            </a:r>
            <a:r>
              <a:rPr lang="en" sz="2400" b="1">
                <a:solidFill>
                  <a:schemeClr val="bg1"/>
                </a:solidFill>
                <a:latin typeface="Arial Black" panose="020B0604020202020204" pitchFamily="34" charset="0"/>
                <a:ea typeface="Raleway"/>
                <a:cs typeface="Arial Black" panose="020B0604020202020204" pitchFamily="34" charset="0"/>
                <a:sym typeface="Raleway"/>
                <a:hlinkClick r:id="rId4">
                  <a:extLst>
                    <a:ext uri="{A12FA001-AC4F-418D-AE19-62706E023703}">
                      <ahyp:hlinkClr xmlns:ahyp="http://schemas.microsoft.com/office/drawing/2018/hyperlinkcolor" val="tx"/>
                    </a:ext>
                  </a:extLst>
                </a:hlinkClick>
              </a:rPr>
              <a:t>@graggadv.com</a:t>
            </a:r>
            <a:r>
              <a:rPr lang="en" sz="2400" b="1">
                <a:solidFill>
                  <a:schemeClr val="bg1"/>
                </a:solidFill>
                <a:latin typeface="Arial Black" panose="020B0604020202020204" pitchFamily="34" charset="0"/>
                <a:ea typeface="Raleway"/>
                <a:cs typeface="Arial Black" panose="020B0604020202020204" pitchFamily="34" charset="0"/>
                <a:sym typeface="Raleway"/>
              </a:rPr>
              <a:t> </a:t>
            </a:r>
            <a:endParaRPr lang="en" sz="2400" b="1">
              <a:solidFill>
                <a:schemeClr val="lt1"/>
              </a:solidFill>
              <a:latin typeface="Arial" panose="020B0604020202020204" pitchFamily="34" charset="0"/>
              <a:ea typeface="Raleway"/>
              <a:cs typeface="Arial" panose="020B0604020202020204" pitchFamily="34" charset="0"/>
              <a:sym typeface="Raleway"/>
            </a:endParaRPr>
          </a:p>
        </p:txBody>
      </p:sp>
      <p:pic>
        <p:nvPicPr>
          <p:cNvPr id="9" name="Picture 8">
            <a:extLst>
              <a:ext uri="{FF2B5EF4-FFF2-40B4-BE49-F238E27FC236}">
                <a16:creationId xmlns:a16="http://schemas.microsoft.com/office/drawing/2014/main" id="{F1C964EB-1DD7-2D47-B20C-E57BDB6B6D1C}"/>
              </a:ext>
            </a:extLst>
          </p:cNvPr>
          <p:cNvPicPr>
            <a:picLocks noChangeAspect="1"/>
          </p:cNvPicPr>
          <p:nvPr/>
        </p:nvPicPr>
        <p:blipFill>
          <a:blip r:embed="rId5"/>
          <a:stretch>
            <a:fillRect/>
          </a:stretch>
        </p:blipFill>
        <p:spPr>
          <a:xfrm>
            <a:off x="762000" y="3333750"/>
            <a:ext cx="228600" cy="185569"/>
          </a:xfrm>
          <a:prstGeom prst="rect">
            <a:avLst/>
          </a:prstGeom>
        </p:spPr>
      </p:pic>
      <p:sp>
        <p:nvSpPr>
          <p:cNvPr id="10" name="Shape 65">
            <a:extLst>
              <a:ext uri="{FF2B5EF4-FFF2-40B4-BE49-F238E27FC236}">
                <a16:creationId xmlns:a16="http://schemas.microsoft.com/office/drawing/2014/main" id="{F7FC7037-5C93-AD4B-8AC8-A45464A5A9D1}"/>
              </a:ext>
            </a:extLst>
          </p:cNvPr>
          <p:cNvSpPr txBox="1">
            <a:spLocks/>
          </p:cNvSpPr>
          <p:nvPr/>
        </p:nvSpPr>
        <p:spPr>
          <a:xfrm>
            <a:off x="1066800" y="3257550"/>
            <a:ext cx="8382000" cy="9144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1200" b="1">
                <a:solidFill>
                  <a:schemeClr val="lt1"/>
                </a:solidFill>
                <a:latin typeface="Arial" panose="020B0604020202020204" pitchFamily="34" charset="0"/>
                <a:ea typeface="Raleway"/>
                <a:cs typeface="Raleway"/>
                <a:sym typeface="Raleway"/>
              </a:rPr>
              <a:t>@</a:t>
            </a:r>
            <a:r>
              <a:rPr lang="en" sz="1200" b="1" err="1">
                <a:solidFill>
                  <a:schemeClr val="lt1"/>
                </a:solidFill>
                <a:latin typeface="Arial" panose="020B0604020202020204" pitchFamily="34" charset="0"/>
                <a:ea typeface="Raleway"/>
                <a:cs typeface="Raleway"/>
                <a:sym typeface="Raleway"/>
              </a:rPr>
              <a:t>Gowithgragg</a:t>
            </a:r>
            <a:r>
              <a:rPr lang="en" sz="1200" b="1">
                <a:solidFill>
                  <a:schemeClr val="lt1"/>
                </a:solidFill>
                <a:latin typeface="Arial" panose="020B0604020202020204" pitchFamily="34" charset="0"/>
                <a:ea typeface="Raleway"/>
                <a:cs typeface="Raleway"/>
                <a:sym typeface="Raleway"/>
              </a:rPr>
              <a:t> #</a:t>
            </a:r>
            <a:r>
              <a:rPr lang="en" sz="1200" b="1" err="1">
                <a:solidFill>
                  <a:schemeClr val="lt1"/>
                </a:solidFill>
                <a:latin typeface="Arial" panose="020B0604020202020204" pitchFamily="34" charset="0"/>
                <a:ea typeface="Raleway"/>
                <a:cs typeface="Raleway"/>
                <a:sym typeface="Raleway"/>
              </a:rPr>
              <a:t>GraggChat</a:t>
            </a:r>
            <a:endParaRPr lang="en" sz="1200" b="1">
              <a:solidFill>
                <a:schemeClr val="lt1"/>
              </a:solidFill>
              <a:latin typeface="Arial" panose="020B0604020202020204" pitchFamily="34" charset="0"/>
              <a:ea typeface="Raleway"/>
              <a:cs typeface="Raleway"/>
              <a:sym typeface="Raleway"/>
            </a:endParaRPr>
          </a:p>
          <a:p>
            <a:endParaRPr lang="en" sz="1200" b="1">
              <a:solidFill>
                <a:schemeClr val="lt1"/>
              </a:solidFill>
              <a:latin typeface="Arial" panose="020B0604020202020204" pitchFamily="34" charset="0"/>
              <a:ea typeface="Raleway"/>
              <a:cs typeface="Raleway"/>
              <a:sym typeface="Raleway"/>
            </a:endParaRPr>
          </a:p>
          <a:p>
            <a:r>
              <a:rPr lang="en" sz="1200" b="1">
                <a:solidFill>
                  <a:schemeClr val="lt1"/>
                </a:solidFill>
                <a:latin typeface="Arial" panose="020B0604020202020204" pitchFamily="34" charset="0"/>
                <a:ea typeface="Raleway"/>
                <a:cs typeface="Raleway"/>
                <a:sym typeface="Raleway"/>
              </a:rPr>
              <a:t>@GraggAdvertising          </a:t>
            </a:r>
          </a:p>
        </p:txBody>
      </p:sp>
      <p:pic>
        <p:nvPicPr>
          <p:cNvPr id="11" name="Picture 10">
            <a:extLst>
              <a:ext uri="{FF2B5EF4-FFF2-40B4-BE49-F238E27FC236}">
                <a16:creationId xmlns:a16="http://schemas.microsoft.com/office/drawing/2014/main" id="{EE578AC8-4658-1E49-A78E-C94DCED419CC}"/>
              </a:ext>
            </a:extLst>
          </p:cNvPr>
          <p:cNvPicPr>
            <a:picLocks noChangeAspect="1"/>
          </p:cNvPicPr>
          <p:nvPr/>
        </p:nvPicPr>
        <p:blipFill>
          <a:blip r:embed="rId6"/>
          <a:stretch>
            <a:fillRect/>
          </a:stretch>
        </p:blipFill>
        <p:spPr>
          <a:xfrm>
            <a:off x="774237" y="3714750"/>
            <a:ext cx="204126" cy="204126"/>
          </a:xfrm>
          <a:prstGeom prst="rect">
            <a:avLst/>
          </a:prstGeom>
        </p:spPr>
      </p:pic>
    </p:spTree>
    <p:extLst>
      <p:ext uri="{BB962C8B-B14F-4D97-AF65-F5344CB8AC3E}">
        <p14:creationId xmlns:p14="http://schemas.microsoft.com/office/powerpoint/2010/main" val="132517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31</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User Experience (UX) Trends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Dark Mode: </a:t>
            </a:r>
            <a:r>
              <a:rPr lang="en-US" sz="1200" dirty="0">
                <a:solidFill>
                  <a:srgbClr val="FF0000"/>
                </a:solidFill>
                <a:latin typeface="+mj-lt"/>
                <a:ea typeface="Montserrat Black"/>
                <a:cs typeface="Montserrat Black"/>
                <a:sym typeface="Montserrat Black"/>
              </a:rPr>
              <a:t>The use of dark mode in user interfaces continues to rise. It reduces eye strain and enhances visual appeal, making it a preferred option for many users and designers </a:t>
            </a:r>
          </a:p>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Data-Driven Design: </a:t>
            </a:r>
            <a:r>
              <a:rPr lang="en-US" sz="1200" dirty="0">
                <a:solidFill>
                  <a:srgbClr val="FF0000"/>
                </a:solidFill>
                <a:latin typeface="+mj-lt"/>
                <a:ea typeface="Montserrat Black"/>
                <a:cs typeface="Montserrat Black"/>
                <a:sym typeface="Montserrat Black"/>
              </a:rPr>
              <a:t>Utilizing user data such as heat mapping to inform design decisions ensures that interfaces meet the specific needs and preferences of users. This approach includes personalized data visualization and more interactive data displays </a:t>
            </a:r>
          </a:p>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Generative Design:</a:t>
            </a:r>
            <a:r>
              <a:rPr lang="en-US" sz="1200" dirty="0">
                <a:solidFill>
                  <a:srgbClr val="FF0000"/>
                </a:solidFill>
                <a:latin typeface="+mj-lt"/>
                <a:ea typeface="Montserrat Black"/>
                <a:cs typeface="Montserrat Black"/>
                <a:sym typeface="Montserrat Black"/>
              </a:rPr>
              <a:t> AI-driven generative design tools are helping to streamline the design process by automating elements like layout, icon selection, and even content creation. These tools aid designers in creating more efficient and user-friendly interfaces </a:t>
            </a:r>
          </a:p>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Bold and Oversized Typography: </a:t>
            </a:r>
            <a:r>
              <a:rPr lang="en-US" sz="1200" dirty="0">
                <a:solidFill>
                  <a:srgbClr val="FF0000"/>
                </a:solidFill>
                <a:latin typeface="+mj-lt"/>
                <a:ea typeface="Montserrat Black"/>
                <a:cs typeface="Montserrat Black"/>
                <a:sym typeface="Montserrat Black"/>
              </a:rPr>
              <a:t>Large, striking fonts are used to grab attention and convey messages clearly. This trend emphasizes readability and aesthetic impact, often seen in landing pages and promotional content </a:t>
            </a:r>
          </a:p>
        </p:txBody>
      </p:sp>
      <p:pic>
        <p:nvPicPr>
          <p:cNvPr id="3" name="Picture 2" descr="A picture containing text, clipart&#10;&#10;Description automatically generated">
            <a:extLst>
              <a:ext uri="{FF2B5EF4-FFF2-40B4-BE49-F238E27FC236}">
                <a16:creationId xmlns:a16="http://schemas.microsoft.com/office/drawing/2014/main" id="{0CA056D1-1C27-EF4C-08C3-FD993938AE48}"/>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0D4BDDE4-FB19-DD74-AD6F-47D9960855F7}"/>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324DB5BA-4708-3C78-1792-9E6C26970A27}"/>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DB5C7B19-0C6D-B5C5-4C76-D0A9CC69186C}"/>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D4600A3F-0676-4640-6F77-58773F220630}"/>
              </a:ext>
            </a:extLst>
          </p:cNvPr>
          <p:cNvSpPr txBox="1"/>
          <p:nvPr/>
        </p:nvSpPr>
        <p:spPr>
          <a:xfrm>
            <a:off x="49161" y="4835723"/>
            <a:ext cx="280220" cy="307777"/>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8360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32</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User Interface (UI) Trends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Clean User Interfaces with a Twist: </a:t>
            </a:r>
            <a:r>
              <a:rPr lang="en-US" sz="1200" dirty="0">
                <a:solidFill>
                  <a:srgbClr val="FF0000"/>
                </a:solidFill>
                <a:latin typeface="+mj-lt"/>
                <a:ea typeface="Montserrat Black"/>
                <a:cs typeface="Montserrat Black"/>
                <a:sym typeface="Montserrat Black"/>
              </a:rPr>
              <a:t>While clean and minimalist designs remain popular, adding unique visual twists can make interfaces more engaging. This might include unexpected color gradients or dynamic elements within a minimalist framework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b="1" dirty="0" err="1">
                <a:solidFill>
                  <a:srgbClr val="FF0000"/>
                </a:solidFill>
                <a:latin typeface="+mj-lt"/>
                <a:ea typeface="Montserrat Black"/>
                <a:cs typeface="Montserrat Black"/>
                <a:sym typeface="Montserrat Black"/>
              </a:rPr>
              <a:t>Glassmorphism</a:t>
            </a:r>
            <a:r>
              <a:rPr lang="en-US" sz="1200" b="1" dirty="0">
                <a:solidFill>
                  <a:srgbClr val="FF0000"/>
                </a:solidFill>
                <a:latin typeface="+mj-lt"/>
                <a:ea typeface="Montserrat Black"/>
                <a:cs typeface="Montserrat Black"/>
                <a:sym typeface="Montserrat Black"/>
              </a:rPr>
              <a:t>:</a:t>
            </a:r>
            <a:r>
              <a:rPr lang="en-US" sz="1200" dirty="0">
                <a:solidFill>
                  <a:srgbClr val="FF0000"/>
                </a:solidFill>
                <a:latin typeface="+mj-lt"/>
                <a:ea typeface="Montserrat Black"/>
                <a:cs typeface="Montserrat Black"/>
                <a:sym typeface="Montserrat Black"/>
              </a:rPr>
              <a:t> Characterized by translucent, frosted-glass elements, this design style gives a sleek, layered look. It involves background blurs and transparent overlays to create a sophisticated, three-dimensional effect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b="1" dirty="0" err="1">
                <a:solidFill>
                  <a:srgbClr val="FF0000"/>
                </a:solidFill>
                <a:latin typeface="+mj-lt"/>
                <a:ea typeface="Montserrat Black"/>
                <a:cs typeface="Montserrat Black"/>
                <a:sym typeface="Montserrat Black"/>
              </a:rPr>
              <a:t>Microinteractions</a:t>
            </a:r>
            <a:r>
              <a:rPr lang="en-US" sz="1200" b="1" dirty="0">
                <a:solidFill>
                  <a:srgbClr val="FF0000"/>
                </a:solidFill>
                <a:latin typeface="+mj-lt"/>
                <a:ea typeface="Montserrat Black"/>
                <a:cs typeface="Montserrat Black"/>
                <a:sym typeface="Montserrat Black"/>
              </a:rPr>
              <a:t>:</a:t>
            </a:r>
            <a:r>
              <a:rPr lang="en-US" sz="1200" dirty="0">
                <a:solidFill>
                  <a:srgbClr val="FF0000"/>
                </a:solidFill>
                <a:latin typeface="+mj-lt"/>
                <a:ea typeface="Montserrat Black"/>
                <a:cs typeface="Montserrat Black"/>
                <a:sym typeface="Montserrat Black"/>
              </a:rPr>
              <a:t> Small, subtle animations that provide feedback and improve user experience are gaining prominence. These can include hover effects, button animations, and notifications, enhancing the interactivity and intuitiveness of an interface</a:t>
            </a:r>
          </a:p>
          <a:p>
            <a:pPr>
              <a:buClr>
                <a:srgbClr val="FF0000"/>
              </a:buClr>
              <a:buSzPct val="100000"/>
            </a:pPr>
            <a:r>
              <a:rPr lang="en-US" sz="1200" dirty="0">
                <a:solidFill>
                  <a:srgbClr val="FF0000"/>
                </a:solidFill>
                <a:latin typeface="+mj-lt"/>
                <a:ea typeface="Montserrat Black"/>
                <a:cs typeface="Montserrat Black"/>
                <a:sym typeface="Montserrat Black"/>
              </a:rPr>
              <a:t> </a:t>
            </a:r>
          </a:p>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Bento Box Design: </a:t>
            </a:r>
            <a:r>
              <a:rPr lang="en-US" sz="1200" dirty="0">
                <a:solidFill>
                  <a:srgbClr val="FF0000"/>
                </a:solidFill>
                <a:latin typeface="+mj-lt"/>
                <a:ea typeface="Montserrat Black"/>
                <a:cs typeface="Montserrat Black"/>
                <a:sym typeface="Montserrat Black"/>
              </a:rPr>
              <a:t>Inspired by the Japanese lunchbox, this layout organizes content into neatly arranged, modular boxes, making interfaces cleaner and more visually appealing </a:t>
            </a:r>
          </a:p>
        </p:txBody>
      </p:sp>
      <p:pic>
        <p:nvPicPr>
          <p:cNvPr id="3" name="Picture 2" descr="A picture containing text, clipart&#10;&#10;Description automatically generated">
            <a:extLst>
              <a:ext uri="{FF2B5EF4-FFF2-40B4-BE49-F238E27FC236}">
                <a16:creationId xmlns:a16="http://schemas.microsoft.com/office/drawing/2014/main" id="{9C6CA0C3-7F5F-5CB0-DD22-95DF6E84B8EC}"/>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4B955507-6AD2-03F9-62EC-DAC64BF93FD8}"/>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014635BE-AA87-5E0A-8D36-2467210618A2}"/>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ACF313DC-76F5-3F79-9712-7E99EF82FEB5}"/>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3BEAB0BF-5A92-5DB1-F54E-F0D79260B7DD}"/>
              </a:ext>
            </a:extLst>
          </p:cNvPr>
          <p:cNvSpPr txBox="1"/>
          <p:nvPr/>
        </p:nvSpPr>
        <p:spPr>
          <a:xfrm>
            <a:off x="49161" y="4835723"/>
            <a:ext cx="280220" cy="307777"/>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74622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4</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2285999" y="273602"/>
            <a:ext cx="4572001" cy="80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2800" dirty="0">
                <a:solidFill>
                  <a:srgbClr val="FF0000"/>
                </a:solidFill>
                <a:latin typeface="+mj-lt"/>
                <a:ea typeface="Montserrat Black"/>
                <a:cs typeface="Montserrat Black"/>
                <a:sym typeface="Montserrat Black"/>
              </a:rPr>
              <a:t>AI Impacts All Marketing Channels</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784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AI is being used in </a:t>
            </a:r>
            <a:r>
              <a:rPr lang="en-US" sz="1200" b="1" dirty="0">
                <a:solidFill>
                  <a:srgbClr val="FF0000"/>
                </a:solidFill>
                <a:latin typeface="+mj-lt"/>
                <a:ea typeface="Montserrat Black"/>
                <a:cs typeface="Montserrat Black"/>
                <a:sym typeface="Montserrat Black"/>
              </a:rPr>
              <a:t>ad placement and targeting</a:t>
            </a:r>
            <a:r>
              <a:rPr lang="en-US" sz="1200" dirty="0">
                <a:solidFill>
                  <a:srgbClr val="FF0000"/>
                </a:solidFill>
                <a:latin typeface="+mj-lt"/>
                <a:ea typeface="Montserrat Black"/>
                <a:cs typeface="Montserrat Black"/>
                <a:sym typeface="Montserrat Black"/>
              </a:rPr>
              <a:t> to optimize campaigns. By plugging in targeting parameters, IA can run parameters to assure you are reaching everyone within your target market.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AI is used in </a:t>
            </a:r>
            <a:r>
              <a:rPr lang="en-US" sz="1200" b="1" dirty="0">
                <a:solidFill>
                  <a:srgbClr val="FF0000"/>
                </a:solidFill>
                <a:latin typeface="+mj-lt"/>
                <a:ea typeface="Montserrat Black"/>
                <a:cs typeface="Montserrat Black"/>
                <a:sym typeface="Montserrat Black"/>
              </a:rPr>
              <a:t>copywriting</a:t>
            </a:r>
            <a:r>
              <a:rPr lang="en-US" sz="1200" dirty="0">
                <a:solidFill>
                  <a:srgbClr val="FF0000"/>
                </a:solidFill>
                <a:latin typeface="+mj-lt"/>
                <a:ea typeface="Montserrat Black"/>
                <a:cs typeface="Montserrat Black"/>
                <a:sym typeface="Montserrat Black"/>
              </a:rPr>
              <a:t> to make sure we are sticking with best practices and optimizing our language for each individual platform.</a:t>
            </a:r>
          </a:p>
          <a:p>
            <a:pPr>
              <a:buClr>
                <a:srgbClr val="FF0000"/>
              </a:buClr>
              <a:buSzPct val="100000"/>
            </a:pPr>
            <a:r>
              <a:rPr lang="en-US" sz="1200" dirty="0">
                <a:solidFill>
                  <a:srgbClr val="FF0000"/>
                </a:solidFill>
                <a:latin typeface="+mj-lt"/>
                <a:ea typeface="Montserrat Black"/>
                <a:cs typeface="Montserrat Black"/>
                <a:sym typeface="Montserrat Black"/>
              </a:rPr>
              <a:t> </a:t>
            </a:r>
          </a:p>
          <a:p>
            <a:pPr marL="171450" indent="-171450">
              <a:buClr>
                <a:srgbClr val="FF0000"/>
              </a:buClr>
              <a:buSzPct val="100000"/>
              <a:buFont typeface="Arial" panose="020B0604020202020204" pitchFamily="34" charset="0"/>
              <a:buChar char="•"/>
            </a:pPr>
            <a:r>
              <a:rPr lang="en-US" sz="1200" b="1" dirty="0">
                <a:solidFill>
                  <a:srgbClr val="FF0000"/>
                </a:solidFill>
                <a:latin typeface="+mj-lt"/>
                <a:ea typeface="Montserrat Black"/>
                <a:cs typeface="Montserrat Black"/>
                <a:sym typeface="Montserrat Black"/>
              </a:rPr>
              <a:t>Third party schedulers </a:t>
            </a:r>
            <a:r>
              <a:rPr lang="en-US" sz="1200" dirty="0">
                <a:solidFill>
                  <a:srgbClr val="FF0000"/>
                </a:solidFill>
                <a:latin typeface="+mj-lt"/>
                <a:ea typeface="Montserrat Black"/>
                <a:cs typeface="Montserrat Black"/>
                <a:sym typeface="Montserrat Black"/>
              </a:rPr>
              <a:t>(</a:t>
            </a:r>
            <a:r>
              <a:rPr lang="en-US" sz="1200" dirty="0" err="1">
                <a:solidFill>
                  <a:srgbClr val="FF0000"/>
                </a:solidFill>
                <a:latin typeface="+mj-lt"/>
                <a:ea typeface="Montserrat Black"/>
                <a:cs typeface="Montserrat Black"/>
                <a:sym typeface="Montserrat Black"/>
              </a:rPr>
              <a:t>Hubspot</a:t>
            </a:r>
            <a:r>
              <a:rPr lang="en-US" sz="1200" dirty="0">
                <a:solidFill>
                  <a:srgbClr val="FF0000"/>
                </a:solidFill>
                <a:latin typeface="+mj-lt"/>
                <a:ea typeface="Montserrat Black"/>
                <a:cs typeface="Montserrat Black"/>
                <a:sym typeface="Montserrat Black"/>
              </a:rPr>
              <a:t>, Sprout Social, </a:t>
            </a:r>
            <a:r>
              <a:rPr lang="en-US" sz="1200" dirty="0" err="1">
                <a:solidFill>
                  <a:srgbClr val="FF0000"/>
                </a:solidFill>
                <a:latin typeface="+mj-lt"/>
                <a:ea typeface="Montserrat Black"/>
                <a:cs typeface="Montserrat Black"/>
                <a:sym typeface="Montserrat Black"/>
              </a:rPr>
              <a:t>etc</a:t>
            </a:r>
            <a:r>
              <a:rPr lang="en-US" sz="1200" dirty="0">
                <a:solidFill>
                  <a:srgbClr val="FF0000"/>
                </a:solidFill>
                <a:latin typeface="+mj-lt"/>
                <a:ea typeface="Montserrat Black"/>
                <a:cs typeface="Montserrat Black"/>
                <a:sym typeface="Montserrat Black"/>
              </a:rPr>
              <a:t>) use AI to find the best times in each platforms algorithm to post organic content.</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META and Google’s </a:t>
            </a:r>
            <a:r>
              <a:rPr lang="en-US" sz="1200" b="1" dirty="0">
                <a:solidFill>
                  <a:srgbClr val="FF0000"/>
                </a:solidFill>
                <a:latin typeface="+mj-lt"/>
                <a:ea typeface="Montserrat Black"/>
                <a:cs typeface="Montserrat Black"/>
                <a:sym typeface="Montserrat Black"/>
              </a:rPr>
              <a:t>Search Generative Experience </a:t>
            </a:r>
            <a:r>
              <a:rPr lang="en-US" sz="1200" dirty="0">
                <a:solidFill>
                  <a:srgbClr val="FF0000"/>
                </a:solidFill>
                <a:latin typeface="+mj-lt"/>
                <a:ea typeface="Montserrat Black"/>
                <a:cs typeface="Montserrat Black"/>
                <a:sym typeface="Montserrat Black"/>
              </a:rPr>
              <a:t>(SGE)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AI is used to assist in campaign building. By providing objectives, parameters, and budgets AI tools can give us a good starting point but still needs to be tweaked. AI can’t do everything. A marketing expert is still needed to oversee these tools. </a:t>
            </a:r>
          </a:p>
          <a:p>
            <a:pPr>
              <a:buClr>
                <a:srgbClr val="FF0000"/>
              </a:buClr>
              <a:buSzPct val="100000"/>
            </a:pPr>
            <a:r>
              <a:rPr lang="en-US" sz="1200" dirty="0">
                <a:solidFill>
                  <a:srgbClr val="FF0000"/>
                </a:solidFill>
                <a:latin typeface="+mj-lt"/>
                <a:ea typeface="Montserrat Black"/>
                <a:cs typeface="Montserrat Black"/>
                <a:sym typeface="Montserrat Black"/>
              </a:rPr>
              <a:t> </a:t>
            </a:r>
          </a:p>
        </p:txBody>
      </p:sp>
      <p:pic>
        <p:nvPicPr>
          <p:cNvPr id="3" name="Picture 2" descr="A picture containing text, clipart&#10;&#10;Description automatically generated">
            <a:extLst>
              <a:ext uri="{FF2B5EF4-FFF2-40B4-BE49-F238E27FC236}">
                <a16:creationId xmlns:a16="http://schemas.microsoft.com/office/drawing/2014/main" id="{BA80E926-3A59-E7F5-E42C-C57190B5EC5D}"/>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D903AB8E-5C22-6518-31E8-630D7FA70AA2}"/>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D8078ECA-E97D-03DE-00E3-A9194D2CA866}"/>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1A1E8B7C-DA54-4DB3-B95F-D738F5ABA449}"/>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53C3FD6A-8871-489F-B453-F9146E40E10E}"/>
              </a:ext>
            </a:extLst>
          </p:cNvPr>
          <p:cNvSpPr txBox="1"/>
          <p:nvPr/>
        </p:nvSpPr>
        <p:spPr>
          <a:xfrm>
            <a:off x="49161" y="4835723"/>
            <a:ext cx="280220" cy="307777"/>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67222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4"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5</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2285999" y="673498"/>
            <a:ext cx="4572001" cy="4123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Content Marketing</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399" y="1276350"/>
            <a:ext cx="5142271" cy="2673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ts val="4000"/>
            </a:pPr>
            <a:r>
              <a:rPr lang="en-US" sz="1200" dirty="0">
                <a:solidFill>
                  <a:srgbClr val="FF0000"/>
                </a:solidFill>
                <a:latin typeface="+mj-lt"/>
                <a:ea typeface="Montserrat Black"/>
                <a:cs typeface="Montserrat Black"/>
                <a:sym typeface="Montserrat Black"/>
              </a:rPr>
              <a:t>Content is still king.</a:t>
            </a:r>
          </a:p>
          <a:p>
            <a:pPr>
              <a:buClr>
                <a:srgbClr val="FF0000"/>
              </a:buClr>
              <a:buSzPts val="4000"/>
            </a:pPr>
            <a:r>
              <a:rPr lang="en-US" sz="1200" dirty="0">
                <a:solidFill>
                  <a:srgbClr val="FF0000"/>
                </a:solidFill>
                <a:latin typeface="+mj-lt"/>
                <a:ea typeface="Montserrat Black"/>
                <a:cs typeface="Montserrat Black"/>
                <a:sym typeface="Montserrat Black"/>
              </a:rPr>
              <a:t>Content needs to be reviewed and updated constantly.</a:t>
            </a:r>
          </a:p>
          <a:p>
            <a:pPr>
              <a:buClr>
                <a:srgbClr val="FF0000"/>
              </a:buClr>
              <a:buSzPts val="4000"/>
            </a:pPr>
            <a:r>
              <a:rPr lang="en-US" sz="1200" dirty="0">
                <a:solidFill>
                  <a:srgbClr val="FF0000"/>
                </a:solidFill>
                <a:latin typeface="+mj-lt"/>
                <a:ea typeface="Montserrat Black"/>
                <a:cs typeface="Montserrat Black"/>
                <a:sym typeface="Montserrat Black"/>
              </a:rPr>
              <a:t>Content needs to be VALUABLE, RELEVANT and CONSISTENT.</a:t>
            </a:r>
          </a:p>
          <a:p>
            <a:pPr>
              <a:buClr>
                <a:srgbClr val="FF0000"/>
              </a:buClr>
              <a:buSzPts val="4000"/>
            </a:pPr>
            <a:r>
              <a:rPr lang="en-US" sz="1200" dirty="0">
                <a:solidFill>
                  <a:srgbClr val="FF0000"/>
                </a:solidFill>
                <a:latin typeface="+mj-lt"/>
                <a:ea typeface="Montserrat Black"/>
                <a:cs typeface="Montserrat Black"/>
                <a:sym typeface="Montserrat Black"/>
              </a:rPr>
              <a:t>Develop EVERGREEN content for your website.</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Content Marketing (videos, blogs, post, etc.) is the creation and sharing of online material that is intended to stimulate interest in a businesses products or services, and not specifically to promote a brand.</a:t>
            </a:r>
          </a:p>
          <a:p>
            <a:pPr>
              <a:buClr>
                <a:srgbClr val="FF0000"/>
              </a:buClr>
              <a:buSzPts val="4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Write your content to the intent of the user and not just to keywords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Content should be seen as a conversation</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Answer the user's query</a:t>
            </a:r>
          </a:p>
          <a:p>
            <a:pPr>
              <a:buClr>
                <a:srgbClr val="FF0000"/>
              </a:buClr>
              <a:buSzPts val="4000"/>
            </a:pPr>
            <a:endParaRPr lang="en-US" sz="1200" dirty="0">
              <a:solidFill>
                <a:srgbClr val="FF0000"/>
              </a:solidFill>
              <a:latin typeface="+mj-lt"/>
              <a:ea typeface="Montserrat Black"/>
              <a:cs typeface="Montserrat Black"/>
              <a:sym typeface="Montserrat Black"/>
            </a:endParaRPr>
          </a:p>
          <a:p>
            <a:pPr>
              <a:buClr>
                <a:srgbClr val="FF0000"/>
              </a:buClr>
              <a:buSzPts val="4000"/>
            </a:pPr>
            <a:r>
              <a:rPr lang="en-US" sz="1200" dirty="0">
                <a:solidFill>
                  <a:srgbClr val="FF0000"/>
                </a:solidFill>
                <a:latin typeface="+mj-lt"/>
                <a:ea typeface="Montserrat Black"/>
                <a:cs typeface="Montserrat Black"/>
                <a:sym typeface="Montserrat Black"/>
              </a:rPr>
              <a:t>Review and proof all content prior to posting/publishing.</a:t>
            </a:r>
          </a:p>
        </p:txBody>
      </p:sp>
      <p:pic>
        <p:nvPicPr>
          <p:cNvPr id="3" name="Picture 2" descr="A picture containing text, clipart&#10;&#10;Description automatically generated">
            <a:extLst>
              <a:ext uri="{FF2B5EF4-FFF2-40B4-BE49-F238E27FC236}">
                <a16:creationId xmlns:a16="http://schemas.microsoft.com/office/drawing/2014/main" id="{AB17F8D5-9330-838C-1B44-EA63FE2380A4}"/>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2EDF9F07-C992-B953-5D2A-02EB93ACEC96}"/>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3FC381BD-FD6B-2D3C-C695-08B832BFEF49}"/>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71BFF157-28DD-FC60-E014-7FE27FF70D28}"/>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68385814-DAD4-C71B-4C8B-6B7431B859E2}"/>
              </a:ext>
            </a:extLst>
          </p:cNvPr>
          <p:cNvSpPr txBox="1"/>
          <p:nvPr/>
        </p:nvSpPr>
        <p:spPr>
          <a:xfrm>
            <a:off x="6174718" y="1688701"/>
            <a:ext cx="2743200" cy="1969770"/>
          </a:xfrm>
          <a:prstGeom prst="rect">
            <a:avLst/>
          </a:prstGeom>
          <a:noFill/>
          <a:ln w="28575">
            <a:solidFill>
              <a:srgbClr val="FF0000"/>
            </a:solidFill>
          </a:ln>
        </p:spPr>
        <p:txBody>
          <a:bodyPr wrap="square" rtlCol="0">
            <a:spAutoFit/>
          </a:bodyPr>
          <a:lstStyle/>
          <a:p>
            <a:pPr>
              <a:buClr>
                <a:srgbClr val="FF0000"/>
              </a:buClr>
              <a:buSzPts val="4000"/>
            </a:pPr>
            <a:r>
              <a:rPr lang="en-US" sz="1200" dirty="0">
                <a:solidFill>
                  <a:srgbClr val="FF0000"/>
                </a:solidFill>
                <a:latin typeface="+mj-lt"/>
                <a:ea typeface="Montserrat Black"/>
                <a:cs typeface="Montserrat Black"/>
                <a:sym typeface="Montserrat Black"/>
              </a:rPr>
              <a:t>Best AI Tools for Content Development</a:t>
            </a:r>
          </a:p>
          <a:p>
            <a:pPr marL="171450" indent="-171450">
              <a:buClr>
                <a:srgbClr val="FF0000"/>
              </a:buClr>
              <a:buSzPct val="100000"/>
              <a:buFont typeface="Arial" panose="020B0604020202020204" pitchFamily="34" charset="0"/>
              <a:buChar char="•"/>
            </a:pPr>
            <a:r>
              <a:rPr lang="en-US" sz="1200" dirty="0" err="1">
                <a:solidFill>
                  <a:srgbClr val="FF0000"/>
                </a:solidFill>
                <a:latin typeface="+mj-lt"/>
                <a:ea typeface="Montserrat Black"/>
                <a:cs typeface="Montserrat Black"/>
                <a:sym typeface="Montserrat Black"/>
              </a:rPr>
              <a:t>ClickUp</a:t>
            </a: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err="1">
                <a:solidFill>
                  <a:srgbClr val="FF0000"/>
                </a:solidFill>
                <a:latin typeface="+mj-lt"/>
                <a:ea typeface="Montserrat Black"/>
                <a:cs typeface="Montserrat Black"/>
                <a:sym typeface="Montserrat Black"/>
              </a:rPr>
              <a:t>Narrato</a:t>
            </a: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Lately</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Jasper</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Copy.ai</a:t>
            </a:r>
          </a:p>
          <a:p>
            <a:pPr marL="171450" indent="-171450">
              <a:buClr>
                <a:srgbClr val="FF0000"/>
              </a:buClr>
              <a:buSzPct val="100000"/>
              <a:buFont typeface="Arial" panose="020B0604020202020204" pitchFamily="34" charset="0"/>
              <a:buChar char="•"/>
            </a:pPr>
            <a:r>
              <a:rPr lang="en-US" sz="1200" dirty="0" err="1">
                <a:solidFill>
                  <a:srgbClr val="FF0000"/>
                </a:solidFill>
                <a:latin typeface="+mj-lt"/>
                <a:ea typeface="Montserrat Black"/>
                <a:cs typeface="Montserrat Black"/>
                <a:sym typeface="Montserrat Black"/>
              </a:rPr>
              <a:t>Synthesia</a:t>
            </a: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HubSpot</a:t>
            </a:r>
          </a:p>
          <a:p>
            <a:pPr marL="171450" indent="-171450">
              <a:buClr>
                <a:srgbClr val="FF0000"/>
              </a:buClr>
              <a:buSzPct val="100000"/>
              <a:buFont typeface="Arial" panose="020B0604020202020204" pitchFamily="34" charset="0"/>
              <a:buChar char="•"/>
            </a:pPr>
            <a:r>
              <a:rPr lang="en-US" sz="1200" dirty="0" err="1">
                <a:solidFill>
                  <a:srgbClr val="FF0000"/>
                </a:solidFill>
                <a:latin typeface="+mj-lt"/>
                <a:sym typeface="Montserrat Black"/>
              </a:rPr>
              <a:t>SEMRush</a:t>
            </a:r>
            <a:endParaRPr lang="en-US" dirty="0"/>
          </a:p>
        </p:txBody>
      </p:sp>
      <p:sp>
        <p:nvSpPr>
          <p:cNvPr id="10" name="TextBox 9">
            <a:extLst>
              <a:ext uri="{FF2B5EF4-FFF2-40B4-BE49-F238E27FC236}">
                <a16:creationId xmlns:a16="http://schemas.microsoft.com/office/drawing/2014/main" id="{F0E040D5-B1F7-C3D7-1714-652E5D7FCB14}"/>
              </a:ext>
            </a:extLst>
          </p:cNvPr>
          <p:cNvSpPr txBox="1"/>
          <p:nvPr/>
        </p:nvSpPr>
        <p:spPr>
          <a:xfrm>
            <a:off x="49161" y="4835723"/>
            <a:ext cx="280220" cy="307777"/>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70110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6</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959424" y="673501"/>
            <a:ext cx="5500799" cy="40962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User-Generated Content (UGC)</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3"/>
            <a:ext cx="7315200" cy="17080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UGC refers to any original, brand-specific content that’s created by customers and published on social media or other online channels. UGC can come in many forms, including testimonials, product reviews, images, videos, and all sorts of other formats.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User-generated content is a modern-day word of mouth. it’s normally a zero-budget production from an average, unrecognizable person.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Consumers are 3x more likely to say content created by a consumer is authentic compared to content created by a brand.</a:t>
            </a:r>
          </a:p>
        </p:txBody>
      </p:sp>
      <p:pic>
        <p:nvPicPr>
          <p:cNvPr id="3" name="Picture 2" descr="A picture containing text, clipart&#10;&#10;Description automatically generated">
            <a:extLst>
              <a:ext uri="{FF2B5EF4-FFF2-40B4-BE49-F238E27FC236}">
                <a16:creationId xmlns:a16="http://schemas.microsoft.com/office/drawing/2014/main" id="{C0258A2A-8241-936C-5C2E-38FA9547E8C5}"/>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004214B1-B229-22CC-BAF7-84136B56A490}"/>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5F706DD5-A9EB-5186-24D4-15DF988A94EA}"/>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97117824-3398-D100-4EB5-C8876475BDB3}"/>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42EDD851-2EB3-23C6-9129-7AB3DBC62E01}"/>
              </a:ext>
            </a:extLst>
          </p:cNvPr>
          <p:cNvSpPr txBox="1"/>
          <p:nvPr/>
        </p:nvSpPr>
        <p:spPr>
          <a:xfrm>
            <a:off x="49161" y="4835723"/>
            <a:ext cx="280220" cy="307777"/>
          </a:xfrm>
          <a:prstGeom prst="rect">
            <a:avLst/>
          </a:prstGeom>
          <a:noFill/>
        </p:spPr>
        <p:txBody>
          <a:bodyPr wrap="square" rtlCol="0">
            <a:spAutoFit/>
          </a:bodyPr>
          <a:lstStyle/>
          <a:p>
            <a:r>
              <a:rPr lang="en-US" dirty="0"/>
              <a:t>G</a:t>
            </a:r>
          </a:p>
        </p:txBody>
      </p:sp>
      <p:pic>
        <p:nvPicPr>
          <p:cNvPr id="2050" name="Picture 2" descr="User-Generated Content and How to Use It - Rose Marketing Group">
            <a:extLst>
              <a:ext uri="{FF2B5EF4-FFF2-40B4-BE49-F238E27FC236}">
                <a16:creationId xmlns:a16="http://schemas.microsoft.com/office/drawing/2014/main" id="{65FAEE8D-65DC-8573-F994-0214E5292D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280" b="11014"/>
          <a:stretch/>
        </p:blipFill>
        <p:spPr bwMode="auto">
          <a:xfrm>
            <a:off x="6862764" y="2923540"/>
            <a:ext cx="2143125" cy="94360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6;g8925b6e9fb_0_4">
            <a:extLst>
              <a:ext uri="{FF2B5EF4-FFF2-40B4-BE49-F238E27FC236}">
                <a16:creationId xmlns:a16="http://schemas.microsoft.com/office/drawing/2014/main" id="{43B9A627-F120-BAFC-254C-162722ADF7AF}"/>
              </a:ext>
            </a:extLst>
          </p:cNvPr>
          <p:cNvSpPr txBox="1">
            <a:spLocks/>
          </p:cNvSpPr>
          <p:nvPr/>
        </p:nvSpPr>
        <p:spPr>
          <a:xfrm>
            <a:off x="914400" y="2839402"/>
            <a:ext cx="6105526" cy="12209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UGC is an excellent tool for building trust and can even influence purchase intent. Adweek data suggests that 85% of consumers believe that UGC is more influential than content made by brands.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User-generated content can bring a sense of creativity back to the marketing landscape and could be important to prevent generative AI burnout. </a:t>
            </a:r>
          </a:p>
        </p:txBody>
      </p:sp>
    </p:spTree>
    <p:extLst>
      <p:ext uri="{BB962C8B-B14F-4D97-AF65-F5344CB8AC3E}">
        <p14:creationId xmlns:p14="http://schemas.microsoft.com/office/powerpoint/2010/main" val="354618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0507"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7</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User Generated Videos (UGV)</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267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UGV is one the most important pieces of UGC as it provides authenticity. Authenticity sells because user-generated content especially with video is key for consumer trust and relatability. User generated videos are created by users without any use of professional agencies or brands. They provide authenticity of the products as well as genuineness.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Provides genuine brand experiences from real customers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Increases brand awareness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Influences customer’s buying decisions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Enhances conversion rates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Improves the ability of decision-making quickly</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Users get an overall idea about the brand within a few minutes</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Improves website traffic</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Builds brand image</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Maintain control over what the influencer say in the ad – everything should go through the traditional approval process before posting. </a:t>
            </a:r>
          </a:p>
          <a:p>
            <a:pPr marL="171450" indent="-171450">
              <a:buClr>
                <a:srgbClr val="FF0000"/>
              </a:buClr>
              <a:buSzPct val="100000"/>
              <a:buFont typeface="Arial" panose="020B0604020202020204" pitchFamily="34" charset="0"/>
              <a:buChar char="•"/>
            </a:pPr>
            <a:endParaRPr lang="en-US" sz="1200" dirty="0">
              <a:solidFill>
                <a:srgbClr val="FF0000"/>
              </a:solidFill>
              <a:latin typeface="+mj-lt"/>
              <a:ea typeface="Montserrat Black"/>
              <a:cs typeface="Montserrat Black"/>
              <a:sym typeface="Montserrat Black"/>
            </a:endParaRPr>
          </a:p>
          <a:p>
            <a:pPr>
              <a:buClr>
                <a:srgbClr val="FF0000"/>
              </a:buClr>
              <a:buSzPts val="4000"/>
            </a:pPr>
            <a:endParaRPr lang="en-US" sz="1200" dirty="0">
              <a:solidFill>
                <a:srgbClr val="FF0000"/>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F47F441C-D504-8EF0-8F7C-8FB0D0F91845}"/>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49525C6F-9CCF-0337-1215-2CFAAF26DB84}"/>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036C3AF4-443C-6C71-9E6E-763B58565745}"/>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9E799B1C-19F9-7435-94BE-17BDBA1CFD62}"/>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AE2D8AC5-953E-9439-9ADC-68B700D85FD6}"/>
              </a:ext>
            </a:extLst>
          </p:cNvPr>
          <p:cNvSpPr txBox="1"/>
          <p:nvPr/>
        </p:nvSpPr>
        <p:spPr>
          <a:xfrm>
            <a:off x="49161" y="4835723"/>
            <a:ext cx="280220" cy="307777"/>
          </a:xfrm>
          <a:prstGeom prst="rect">
            <a:avLst/>
          </a:prstGeom>
          <a:noFill/>
        </p:spPr>
        <p:txBody>
          <a:bodyPr wrap="square" rtlCol="0">
            <a:spAutoFit/>
          </a:bodyPr>
          <a:lstStyle/>
          <a:p>
            <a:r>
              <a:rPr lang="en-US" dirty="0"/>
              <a:t>F</a:t>
            </a:r>
          </a:p>
        </p:txBody>
      </p:sp>
      <p:pic>
        <p:nvPicPr>
          <p:cNvPr id="3074" name="Picture 2" descr="Image result for user generated videos">
            <a:extLst>
              <a:ext uri="{FF2B5EF4-FFF2-40B4-BE49-F238E27FC236}">
                <a16:creationId xmlns:a16="http://schemas.microsoft.com/office/drawing/2014/main" id="{11FEEF9B-19FB-317D-B438-88F209B5D0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6286332" y="1995780"/>
            <a:ext cx="1358265" cy="157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7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8</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1375201" y="673499"/>
            <a:ext cx="6408000" cy="4123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Google E-E-A-T</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656844" cy="4123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E-E-A-T is Google’s algorithm targeting online content. It stands for </a:t>
            </a:r>
            <a:r>
              <a:rPr lang="en-US" sz="1200" b="1" dirty="0">
                <a:solidFill>
                  <a:srgbClr val="FF0000"/>
                </a:solidFill>
                <a:latin typeface="+mj-lt"/>
                <a:ea typeface="Montserrat Black"/>
                <a:cs typeface="Montserrat Black"/>
                <a:sym typeface="Montserrat Black"/>
              </a:rPr>
              <a:t>Experience, Expertise, Authority, Trust</a:t>
            </a:r>
            <a:r>
              <a:rPr lang="en-US" sz="1200" dirty="0">
                <a:solidFill>
                  <a:srgbClr val="FF0000"/>
                </a:solidFill>
                <a:latin typeface="+mj-lt"/>
                <a:ea typeface="Montserrat Black"/>
                <a:cs typeface="Montserrat Black"/>
                <a:sym typeface="Montserrat Black"/>
              </a:rPr>
              <a:t>.</a:t>
            </a:r>
          </a:p>
          <a:p>
            <a:pPr>
              <a:buClr>
                <a:srgbClr val="FF0000"/>
              </a:buClr>
              <a:buSzPct val="100000"/>
            </a:pPr>
            <a:endParaRPr lang="en-US" sz="1200" dirty="0">
              <a:solidFill>
                <a:srgbClr val="FF0000"/>
              </a:solidFill>
              <a:latin typeface="+mj-lt"/>
              <a:ea typeface="Montserrat Black"/>
              <a:cs typeface="Montserrat Black"/>
              <a:sym typeface="Montserrat Black"/>
            </a:endParaRPr>
          </a:p>
          <a:p>
            <a:pPr>
              <a:buClr>
                <a:srgbClr val="FF0000"/>
              </a:buClr>
              <a:buSzPct val="100000"/>
            </a:pPr>
            <a:endParaRPr lang="en-US" sz="1200" dirty="0">
              <a:solidFill>
                <a:srgbClr val="FF0000"/>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30A10DD1-3A62-11B8-CC60-E2B27D283849}"/>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8E1D485C-E2E2-1492-870E-72FAFD871B10}"/>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5484676E-6275-01B8-27A8-A1A1D425F717}"/>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F04DB780-33CE-9F53-177B-2C1FA755AAB8}"/>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5EF4B702-F705-113A-485E-FA9530F1D356}"/>
              </a:ext>
            </a:extLst>
          </p:cNvPr>
          <p:cNvSpPr txBox="1"/>
          <p:nvPr/>
        </p:nvSpPr>
        <p:spPr>
          <a:xfrm>
            <a:off x="49161" y="4835723"/>
            <a:ext cx="280220" cy="307777"/>
          </a:xfrm>
          <a:prstGeom prst="rect">
            <a:avLst/>
          </a:prstGeom>
          <a:noFill/>
        </p:spPr>
        <p:txBody>
          <a:bodyPr wrap="square" rtlCol="0">
            <a:spAutoFit/>
          </a:bodyPr>
          <a:lstStyle/>
          <a:p>
            <a:r>
              <a:rPr lang="en-US" dirty="0"/>
              <a:t>D</a:t>
            </a:r>
          </a:p>
        </p:txBody>
      </p:sp>
      <p:pic>
        <p:nvPicPr>
          <p:cNvPr id="1026" name="Picture 2" descr="Image result for eeat">
            <a:extLst>
              <a:ext uri="{FF2B5EF4-FFF2-40B4-BE49-F238E27FC236}">
                <a16:creationId xmlns:a16="http://schemas.microsoft.com/office/drawing/2014/main" id="{EC4BF90E-245B-3AD7-E980-6AD9A7037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903" y="2107751"/>
            <a:ext cx="2036921" cy="156019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6;g8925b6e9fb_0_4">
            <a:extLst>
              <a:ext uri="{FF2B5EF4-FFF2-40B4-BE49-F238E27FC236}">
                <a16:creationId xmlns:a16="http://schemas.microsoft.com/office/drawing/2014/main" id="{CB6686D4-8033-1A0E-8F5E-9A6C79CA544D}"/>
              </a:ext>
            </a:extLst>
          </p:cNvPr>
          <p:cNvSpPr txBox="1">
            <a:spLocks/>
          </p:cNvSpPr>
          <p:nvPr/>
        </p:nvSpPr>
        <p:spPr>
          <a:xfrm>
            <a:off x="903892" y="1659819"/>
            <a:ext cx="5940665" cy="19343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 originally Standard: E-A-T (Expertise, Authority, Trust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Now that many are using A-I to create content, Google has put in place additional measures to combat cheap, low quality, questionable or ripped off content from A-I generated material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 new standard: E-E-A-T (Experience, Expertise, Authority, Trust). What this means is that brands need to tell their story, their experience, their journey and make the products, services more real to the public. This is becoming more important than ever to combat A-I generated content by humanizing the brand story as opposed to generic web copy. </a:t>
            </a:r>
          </a:p>
        </p:txBody>
      </p:sp>
    </p:spTree>
    <p:extLst>
      <p:ext uri="{BB962C8B-B14F-4D97-AF65-F5344CB8AC3E}">
        <p14:creationId xmlns:p14="http://schemas.microsoft.com/office/powerpoint/2010/main" val="123363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4"/>
        <p:cNvGrpSpPr/>
        <p:nvPr/>
      </p:nvGrpSpPr>
      <p:grpSpPr>
        <a:xfrm>
          <a:off x="0" y="0"/>
          <a:ext cx="0" cy="0"/>
          <a:chOff x="0" y="0"/>
          <a:chExt cx="0" cy="0"/>
        </a:xfrm>
      </p:grpSpPr>
      <p:sp>
        <p:nvSpPr>
          <p:cNvPr id="4" name="Rectangle 3">
            <a:extLst>
              <a:ext uri="{FF2B5EF4-FFF2-40B4-BE49-F238E27FC236}">
                <a16:creationId xmlns:a16="http://schemas.microsoft.com/office/drawing/2014/main" id="{77B4D379-8D62-F255-949A-A6C57E30F2C4}"/>
              </a:ext>
            </a:extLst>
          </p:cNvPr>
          <p:cNvSpPr>
            <a:spLocks noChangeAspect="1"/>
          </p:cNvSpPr>
          <p:nvPr/>
        </p:nvSpPr>
        <p:spPr>
          <a:xfrm>
            <a:off x="-1" y="0"/>
            <a:ext cx="9144004" cy="40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Google Shape;167;g8925b6e9fb_0_4"/>
          <p:cNvPicPr preferRelativeResize="0"/>
          <p:nvPr/>
        </p:nvPicPr>
        <p:blipFill rotWithShape="1">
          <a:blip r:embed="rId3">
            <a:alphaModFix/>
          </a:blip>
          <a:srcRect/>
          <a:stretch/>
        </p:blipFill>
        <p:spPr>
          <a:xfrm>
            <a:off x="5785231" y="4400550"/>
            <a:ext cx="2360469" cy="663964"/>
          </a:xfrm>
          <a:prstGeom prst="rect">
            <a:avLst/>
          </a:prstGeom>
          <a:noFill/>
          <a:ln>
            <a:noFill/>
          </a:ln>
        </p:spPr>
      </p:pic>
      <p:sp>
        <p:nvSpPr>
          <p:cNvPr id="5" name="Google Shape;117;p3">
            <a:extLst>
              <a:ext uri="{FF2B5EF4-FFF2-40B4-BE49-F238E27FC236}">
                <a16:creationId xmlns:a16="http://schemas.microsoft.com/office/drawing/2014/main" id="{6FA40B64-DF03-4DC5-9E09-3556C95AC69E}"/>
              </a:ext>
            </a:extLst>
          </p:cNvPr>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FFFFFF"/>
                </a:solidFill>
              </a:rPr>
              <a:t>9</a:t>
            </a:fld>
            <a:endParaRPr>
              <a:solidFill>
                <a:srgbClr val="FFFFFF"/>
              </a:solidFill>
            </a:endParaRPr>
          </a:p>
        </p:txBody>
      </p:sp>
      <p:sp>
        <p:nvSpPr>
          <p:cNvPr id="60" name="Google Shape;166;g8925b6e9fb_0_4">
            <a:extLst>
              <a:ext uri="{FF2B5EF4-FFF2-40B4-BE49-F238E27FC236}">
                <a16:creationId xmlns:a16="http://schemas.microsoft.com/office/drawing/2014/main" id="{2176F2A0-8B7F-4F96-2876-5AC8CA1578B2}"/>
              </a:ext>
            </a:extLst>
          </p:cNvPr>
          <p:cNvSpPr txBox="1">
            <a:spLocks noGrp="1"/>
          </p:cNvSpPr>
          <p:nvPr>
            <p:ph type="title"/>
          </p:nvPr>
        </p:nvSpPr>
        <p:spPr>
          <a:xfrm>
            <a:off x="2285999" y="673499"/>
            <a:ext cx="4572001" cy="40963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dirty="0">
                <a:solidFill>
                  <a:srgbClr val="FF0000"/>
                </a:solidFill>
                <a:latin typeface="+mj-lt"/>
                <a:ea typeface="Montserrat Black"/>
                <a:cs typeface="Montserrat Black"/>
                <a:sym typeface="Montserrat Black"/>
              </a:rPr>
              <a:t>In-Stream Advertising</a:t>
            </a:r>
            <a:endParaRPr dirty="0">
              <a:solidFill>
                <a:srgbClr val="FF0000"/>
              </a:solidFill>
              <a:latin typeface="+mj-lt"/>
              <a:ea typeface="Montserrat Black"/>
              <a:cs typeface="Montserrat Black"/>
              <a:sym typeface="Montserrat Black"/>
            </a:endParaRPr>
          </a:p>
        </p:txBody>
      </p:sp>
      <p:cxnSp>
        <p:nvCxnSpPr>
          <p:cNvPr id="58" name="Straight Connector 57">
            <a:extLst>
              <a:ext uri="{FF2B5EF4-FFF2-40B4-BE49-F238E27FC236}">
                <a16:creationId xmlns:a16="http://schemas.microsoft.com/office/drawing/2014/main" id="{8B1D34FA-84F6-E91D-E61E-6C37C06E3F3D}"/>
              </a:ext>
            </a:extLst>
          </p:cNvPr>
          <p:cNvCxnSpPr>
            <a:cxnSpLocks/>
          </p:cNvCxnSpPr>
          <p:nvPr/>
        </p:nvCxnSpPr>
        <p:spPr>
          <a:xfrm>
            <a:off x="-1" y="1193581"/>
            <a:ext cx="915451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166;g8925b6e9fb_0_4">
            <a:extLst>
              <a:ext uri="{FF2B5EF4-FFF2-40B4-BE49-F238E27FC236}">
                <a16:creationId xmlns:a16="http://schemas.microsoft.com/office/drawing/2014/main" id="{7E7D7149-D2FC-1861-76DC-777A7139D455}"/>
              </a:ext>
            </a:extLst>
          </p:cNvPr>
          <p:cNvSpPr txBox="1">
            <a:spLocks/>
          </p:cNvSpPr>
          <p:nvPr/>
        </p:nvSpPr>
        <p:spPr>
          <a:xfrm>
            <a:off x="914400" y="1276351"/>
            <a:ext cx="7315200" cy="5614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r>
              <a:rPr lang="en-US" sz="1200" dirty="0">
                <a:solidFill>
                  <a:srgbClr val="FF0000"/>
                </a:solidFill>
                <a:latin typeface="+mj-lt"/>
                <a:ea typeface="Montserrat Black"/>
                <a:cs typeface="Montserrat Black"/>
                <a:sym typeface="Montserrat Black"/>
              </a:rPr>
              <a:t>In-stream advertising refers to video ads that are played within a stream of content, such as a video on YouTube or a TV show on a streaming platform such as Pandora, Spotify, Max, Hulu etc. </a:t>
            </a:r>
          </a:p>
          <a:p>
            <a:pPr>
              <a:buClr>
                <a:srgbClr val="FF0000"/>
              </a:buClr>
              <a:buSzPct val="100000"/>
            </a:pPr>
            <a:endParaRPr lang="en-US" sz="1200" dirty="0">
              <a:solidFill>
                <a:srgbClr val="FF0000"/>
              </a:solidFill>
              <a:latin typeface="+mj-lt"/>
              <a:ea typeface="Montserrat Black"/>
              <a:cs typeface="Montserrat Black"/>
              <a:sym typeface="Montserrat Black"/>
            </a:endParaRPr>
          </a:p>
        </p:txBody>
      </p:sp>
      <p:pic>
        <p:nvPicPr>
          <p:cNvPr id="3" name="Picture 2" descr="A picture containing text, clipart&#10;&#10;Description automatically generated">
            <a:extLst>
              <a:ext uri="{FF2B5EF4-FFF2-40B4-BE49-F238E27FC236}">
                <a16:creationId xmlns:a16="http://schemas.microsoft.com/office/drawing/2014/main" id="{4CD5475E-203B-53D9-EDBD-ED899F353406}"/>
              </a:ext>
            </a:extLst>
          </p:cNvPr>
          <p:cNvPicPr>
            <a:picLocks noChangeAspect="1"/>
          </p:cNvPicPr>
          <p:nvPr/>
        </p:nvPicPr>
        <p:blipFill>
          <a:blip r:embed="rId4"/>
          <a:stretch>
            <a:fillRect/>
          </a:stretch>
        </p:blipFill>
        <p:spPr>
          <a:xfrm>
            <a:off x="7476563" y="231228"/>
            <a:ext cx="1356360" cy="918972"/>
          </a:xfrm>
          <a:prstGeom prst="rect">
            <a:avLst/>
          </a:prstGeom>
        </p:spPr>
      </p:pic>
      <p:grpSp>
        <p:nvGrpSpPr>
          <p:cNvPr id="6" name="Group 5">
            <a:extLst>
              <a:ext uri="{FF2B5EF4-FFF2-40B4-BE49-F238E27FC236}">
                <a16:creationId xmlns:a16="http://schemas.microsoft.com/office/drawing/2014/main" id="{C6B7063F-098F-6418-FB4E-5F55EA9B65D7}"/>
              </a:ext>
            </a:extLst>
          </p:cNvPr>
          <p:cNvGrpSpPr>
            <a:grpSpLocks noChangeAspect="1"/>
          </p:cNvGrpSpPr>
          <p:nvPr/>
        </p:nvGrpSpPr>
        <p:grpSpPr>
          <a:xfrm>
            <a:off x="215999" y="626440"/>
            <a:ext cx="1887619" cy="523760"/>
            <a:chOff x="0" y="1200967"/>
            <a:chExt cx="1583568" cy="439396"/>
          </a:xfrm>
        </p:grpSpPr>
        <p:pic>
          <p:nvPicPr>
            <p:cNvPr id="7" name="Picture 6" descr="A red sports car&#10;&#10;Description automatically generated">
              <a:extLst>
                <a:ext uri="{FF2B5EF4-FFF2-40B4-BE49-F238E27FC236}">
                  <a16:creationId xmlns:a16="http://schemas.microsoft.com/office/drawing/2014/main" id="{12F61C82-79A9-98B2-31A5-97673BD185B5}"/>
                </a:ext>
              </a:extLst>
            </p:cNvPr>
            <p:cNvPicPr>
              <a:picLocks noChangeAspect="1"/>
            </p:cNvPicPr>
            <p:nvPr/>
          </p:nvPicPr>
          <p:blipFill>
            <a:blip r:embed="rId5"/>
            <a:stretch>
              <a:fillRect/>
            </a:stretch>
          </p:blipFill>
          <p:spPr>
            <a:xfrm>
              <a:off x="0" y="1200967"/>
              <a:ext cx="1583568" cy="439396"/>
            </a:xfrm>
            <a:prstGeom prst="rect">
              <a:avLst/>
            </a:prstGeom>
          </p:spPr>
        </p:pic>
        <p:pic>
          <p:nvPicPr>
            <p:cNvPr id="8" name="Google Shape;167;g8925b6e9fb_0_4">
              <a:extLst>
                <a:ext uri="{FF2B5EF4-FFF2-40B4-BE49-F238E27FC236}">
                  <a16:creationId xmlns:a16="http://schemas.microsoft.com/office/drawing/2014/main" id="{0A07C2FE-8643-484F-AF7D-21DC0139BA6E}"/>
                </a:ext>
              </a:extLst>
            </p:cNvPr>
            <p:cNvPicPr preferRelativeResize="0">
              <a:picLocks noChangeAspect="1"/>
            </p:cNvPicPr>
            <p:nvPr/>
          </p:nvPicPr>
          <p:blipFill rotWithShape="1">
            <a:blip r:embed="rId3">
              <a:alphaModFix/>
            </a:blip>
            <a:srcRect l="5498" r="61211" b="9622"/>
            <a:stretch/>
          </p:blipFill>
          <p:spPr>
            <a:xfrm>
              <a:off x="692345" y="1377821"/>
              <a:ext cx="222098" cy="169602"/>
            </a:xfrm>
            <a:prstGeom prst="rect">
              <a:avLst/>
            </a:prstGeom>
            <a:noFill/>
            <a:ln>
              <a:noFill/>
            </a:ln>
          </p:spPr>
        </p:pic>
      </p:grpSp>
      <p:sp>
        <p:nvSpPr>
          <p:cNvPr id="9" name="TextBox 8">
            <a:extLst>
              <a:ext uri="{FF2B5EF4-FFF2-40B4-BE49-F238E27FC236}">
                <a16:creationId xmlns:a16="http://schemas.microsoft.com/office/drawing/2014/main" id="{AB65A8A0-C91C-E03D-3890-1E62EF4FAF71}"/>
              </a:ext>
            </a:extLst>
          </p:cNvPr>
          <p:cNvSpPr txBox="1"/>
          <p:nvPr/>
        </p:nvSpPr>
        <p:spPr>
          <a:xfrm>
            <a:off x="49161" y="4835723"/>
            <a:ext cx="280220" cy="307777"/>
          </a:xfrm>
          <a:prstGeom prst="rect">
            <a:avLst/>
          </a:prstGeom>
          <a:noFill/>
        </p:spPr>
        <p:txBody>
          <a:bodyPr wrap="square" rtlCol="0">
            <a:spAutoFit/>
          </a:bodyPr>
          <a:lstStyle/>
          <a:p>
            <a:r>
              <a:rPr lang="en-US" dirty="0"/>
              <a:t>G</a:t>
            </a:r>
          </a:p>
        </p:txBody>
      </p:sp>
      <p:pic>
        <p:nvPicPr>
          <p:cNvPr id="4098" name="Picture 2" descr="Image result for instream advertising">
            <a:extLst>
              <a:ext uri="{FF2B5EF4-FFF2-40B4-BE49-F238E27FC236}">
                <a16:creationId xmlns:a16="http://schemas.microsoft.com/office/drawing/2014/main" id="{357AAD8A-546B-997D-7785-3596D386E5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222"/>
          <a:stretch/>
        </p:blipFill>
        <p:spPr bwMode="auto">
          <a:xfrm>
            <a:off x="7048502" y="2350765"/>
            <a:ext cx="1638300" cy="139818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6;g8925b6e9fb_0_4">
            <a:extLst>
              <a:ext uri="{FF2B5EF4-FFF2-40B4-BE49-F238E27FC236}">
                <a16:creationId xmlns:a16="http://schemas.microsoft.com/office/drawing/2014/main" id="{A0C83119-5844-B4FD-8ADF-BEB957F951C0}"/>
              </a:ext>
            </a:extLst>
          </p:cNvPr>
          <p:cNvSpPr txBox="1">
            <a:spLocks/>
          </p:cNvSpPr>
          <p:nvPr/>
        </p:nvSpPr>
        <p:spPr>
          <a:xfrm>
            <a:off x="914400" y="1713076"/>
            <a:ext cx="5943600" cy="2347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FF0000"/>
              </a:buClr>
              <a:buSzPct val="100000"/>
            </a:pPr>
            <a:endParaRPr lang="en-US" sz="1200" dirty="0">
              <a:solidFill>
                <a:srgbClr val="FF0000"/>
              </a:solidFill>
              <a:latin typeface="+mj-lt"/>
              <a:ea typeface="Montserrat Black"/>
              <a:cs typeface="Montserrat Black"/>
              <a:sym typeface="Montserrat Black"/>
            </a:endParaRP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Typically :15, :30, or :60 lengths running before, during, or after the main content.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Skippable or non-skippable.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The most common form of video advertising and comes in three forms: pre-roll, mid-roll, and post-roll.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Filters can be applied to the campaign for gender, age, sip-code, interests, etc. Making them efficient.  Custom audiences can be set to further target. Purchased a home in the past 60 days or self-reported interest in continuing education.  </a:t>
            </a:r>
          </a:p>
          <a:p>
            <a:pPr marL="171450" indent="-171450">
              <a:buClr>
                <a:srgbClr val="FF0000"/>
              </a:buClr>
              <a:buSzPct val="100000"/>
              <a:buFont typeface="Arial" panose="020B0604020202020204" pitchFamily="34" charset="0"/>
              <a:buChar char="•"/>
            </a:pPr>
            <a:r>
              <a:rPr lang="en-US" sz="1200" dirty="0">
                <a:solidFill>
                  <a:srgbClr val="FF0000"/>
                </a:solidFill>
                <a:latin typeface="+mj-lt"/>
                <a:ea typeface="Montserrat Black"/>
                <a:cs typeface="Montserrat Black"/>
                <a:sym typeface="Montserrat Black"/>
              </a:rPr>
              <a:t>CPM tends to be lower than linear TV and Radio. (Digital TV CPMs: $25-$60, Digital Radio CPMs $8-$20) Tracking pixels can be applied to the ads and advertiser websites to monitor performance and response to each ad.</a:t>
            </a:r>
          </a:p>
        </p:txBody>
      </p:sp>
    </p:spTree>
    <p:extLst>
      <p:ext uri="{BB962C8B-B14F-4D97-AF65-F5344CB8AC3E}">
        <p14:creationId xmlns:p14="http://schemas.microsoft.com/office/powerpoint/2010/main" val="1985497923"/>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24E9FF34F87049B587E369B8A257F7" ma:contentTypeVersion="17" ma:contentTypeDescription="Create a new document." ma:contentTypeScope="" ma:versionID="2d8351f36c82c4d37f0c319f7fc04795">
  <xsd:schema xmlns:xsd="http://www.w3.org/2001/XMLSchema" xmlns:xs="http://www.w3.org/2001/XMLSchema" xmlns:p="http://schemas.microsoft.com/office/2006/metadata/properties" xmlns:ns2="5ea4fb45-10ee-496f-beb4-85f329b2cdf9" xmlns:ns3="3daa5627-e484-4004-b15a-0dfc4980ff6a" targetNamespace="http://schemas.microsoft.com/office/2006/metadata/properties" ma:root="true" ma:fieldsID="9a339317e4a5a2393ee966f8957abfe8" ns2:_="" ns3:_="">
    <xsd:import namespace="5ea4fb45-10ee-496f-beb4-85f329b2cdf9"/>
    <xsd:import namespace="3daa5627-e484-4004-b15a-0dfc4980ff6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4fb45-10ee-496f-beb4-85f329b2c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edc2bf-b309-4590-a630-2002c0a926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aa5627-e484-4004-b15a-0dfc4980ff6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faad231-d4d2-4669-82b1-de7e3b5385ad}" ma:internalName="TaxCatchAll" ma:showField="CatchAllData" ma:web="3daa5627-e484-4004-b15a-0dfc4980ff6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a4fb45-10ee-496f-beb4-85f329b2cdf9">
      <Terms xmlns="http://schemas.microsoft.com/office/infopath/2007/PartnerControls"/>
    </lcf76f155ced4ddcb4097134ff3c332f>
    <TaxCatchAll xmlns="3daa5627-e484-4004-b15a-0dfc4980ff6a" xsi:nil="true"/>
    <SharedWithUsers xmlns="3daa5627-e484-4004-b15a-0dfc4980ff6a">
      <UserInfo>
        <DisplayName>Darryl Mattox</DisplayName>
        <AccountId>13</AccountId>
        <AccountType/>
      </UserInfo>
    </SharedWithUsers>
  </documentManagement>
</p:properties>
</file>

<file path=customXml/itemProps1.xml><?xml version="1.0" encoding="utf-8"?>
<ds:datastoreItem xmlns:ds="http://schemas.openxmlformats.org/officeDocument/2006/customXml" ds:itemID="{F7BE1603-6BCF-4E0B-BBE9-D922A03DA9B1}">
  <ds:schemaRefs>
    <ds:schemaRef ds:uri="http://schemas.microsoft.com/sharepoint/v3/contenttype/forms"/>
  </ds:schemaRefs>
</ds:datastoreItem>
</file>

<file path=customXml/itemProps2.xml><?xml version="1.0" encoding="utf-8"?>
<ds:datastoreItem xmlns:ds="http://schemas.openxmlformats.org/officeDocument/2006/customXml" ds:itemID="{264B72AD-3637-45C6-97E9-504C02CEB0A3}">
  <ds:schemaRefs>
    <ds:schemaRef ds:uri="3daa5627-e484-4004-b15a-0dfc4980ff6a"/>
    <ds:schemaRef ds:uri="5ea4fb45-10ee-496f-beb4-85f329b2c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78AE97-CE8F-4E8E-BE44-1778197C60E9}">
  <ds:schemaRefs>
    <ds:schemaRef ds:uri="5ea4fb45-10ee-496f-beb4-85f329b2cdf9"/>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3daa5627-e484-4004-b15a-0dfc4980ff6a"/>
  </ds:schemaRefs>
</ds:datastoreItem>
</file>

<file path=docProps/app.xml><?xml version="1.0" encoding="utf-8"?>
<Properties xmlns="http://schemas.openxmlformats.org/officeDocument/2006/extended-properties" xmlns:vt="http://schemas.openxmlformats.org/officeDocument/2006/docPropsVTypes">
  <TotalTime>934</TotalTime>
  <Words>3449</Words>
  <Application>Microsoft Office PowerPoint</Application>
  <PresentationFormat>On-screen Show (16:9)</PresentationFormat>
  <Paragraphs>333</Paragraphs>
  <Slides>32</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Helvetica Neue Light</vt:lpstr>
      <vt:lpstr>Arial Narrow</vt:lpstr>
      <vt:lpstr>Calibri</vt:lpstr>
      <vt:lpstr>-apple-system</vt:lpstr>
      <vt:lpstr>Arial Black</vt:lpstr>
      <vt:lpstr>Noto Sans Symbols</vt:lpstr>
      <vt:lpstr>Calibri Light</vt:lpstr>
      <vt:lpstr>Verdana Pro Black</vt:lpstr>
      <vt:lpstr>Montserrat</vt:lpstr>
      <vt:lpstr>Raleway</vt:lpstr>
      <vt:lpstr>simple-light-2</vt:lpstr>
      <vt:lpstr>Custom Design</vt:lpstr>
      <vt:lpstr>simple-light-2</vt:lpstr>
      <vt:lpstr>PowerPoint Presentation</vt:lpstr>
      <vt:lpstr>PowerPoint Presentation</vt:lpstr>
      <vt:lpstr>Let’s get started!</vt:lpstr>
      <vt:lpstr>AI Impacts All Marketing Channels</vt:lpstr>
      <vt:lpstr>Content Marketing</vt:lpstr>
      <vt:lpstr>User-Generated Content (UGC)</vt:lpstr>
      <vt:lpstr>User Generated Videos (UGV)</vt:lpstr>
      <vt:lpstr>Google E-E-A-T</vt:lpstr>
      <vt:lpstr>In-Stream Advertising</vt:lpstr>
      <vt:lpstr>In-App Ads</vt:lpstr>
      <vt:lpstr>Student Success  Story Videos</vt:lpstr>
      <vt:lpstr>Voice Search Optimization</vt:lpstr>
      <vt:lpstr>Cross Posting on Multiple   Social Media Platforms</vt:lpstr>
      <vt:lpstr>Dynamic Social  Media Campaigns</vt:lpstr>
      <vt:lpstr>Infographics</vt:lpstr>
      <vt:lpstr>Singular Focused  Landing Page Goal</vt:lpstr>
      <vt:lpstr>Hyper-Personalization</vt:lpstr>
      <vt:lpstr>Enhanced  Conversion Tracking</vt:lpstr>
      <vt:lpstr>Google Smart Bidding  Strategy Optimization</vt:lpstr>
      <vt:lpstr>Demand Gen Ad Solutions</vt:lpstr>
      <vt:lpstr>META CAPI</vt:lpstr>
      <vt:lpstr>Video Reach Campaigns</vt:lpstr>
      <vt:lpstr>Virtual Appointment Setting</vt:lpstr>
      <vt:lpstr>Video/Photo  Online Optimization</vt:lpstr>
      <vt:lpstr>Influencer Marketing</vt:lpstr>
      <vt:lpstr>Performance Metrics</vt:lpstr>
      <vt:lpstr>ADA Website Compliance</vt:lpstr>
      <vt:lpstr>Automated Compliance Management</vt:lpstr>
      <vt:lpstr>Marketing Rule Of Seven</vt:lpstr>
      <vt:lpstr>PowerPoint Presentation</vt:lpstr>
      <vt:lpstr>User Experience (UX) Trends</vt:lpstr>
      <vt:lpstr>User Interface (UI)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jfranks</dc:creator>
  <cp:lastModifiedBy>Darryl Mattox</cp:lastModifiedBy>
  <cp:revision>4</cp:revision>
  <cp:lastPrinted>2022-05-21T13:36:26Z</cp:lastPrinted>
  <dcterms:modified xsi:type="dcterms:W3CDTF">2024-06-07T17:35:54Z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0x0101005E24E9FF34F87049B587E369B8A257F7</vt:lpwstr>
  </property>
  <property fmtid="{D5CDD505-2E9C-101B-9397-08002B2CF9AE}" pid="3" name="MediaServiceImageTags">
    <vt:lpwstr/>
  </property>
</Properties>
</file>